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146846977" r:id="rId5"/>
    <p:sldId id="2146847084" r:id="rId6"/>
    <p:sldId id="2146847043" r:id="rId7"/>
    <p:sldId id="2146846979" r:id="rId8"/>
    <p:sldId id="2146847044" r:id="rId9"/>
    <p:sldId id="2146846981" r:id="rId10"/>
    <p:sldId id="2146847055" r:id="rId11"/>
    <p:sldId id="2146847072" r:id="rId12"/>
    <p:sldId id="2146847073" r:id="rId13"/>
    <p:sldId id="2146846995" r:id="rId14"/>
    <p:sldId id="2146846985" r:id="rId15"/>
    <p:sldId id="2146847050" r:id="rId16"/>
    <p:sldId id="2146846978" r:id="rId17"/>
    <p:sldId id="2146847046" r:id="rId18"/>
    <p:sldId id="256" r:id="rId19"/>
    <p:sldId id="2146847013" r:id="rId20"/>
    <p:sldId id="2146846996" r:id="rId21"/>
    <p:sldId id="2146846987" r:id="rId22"/>
    <p:sldId id="2146846989" r:id="rId23"/>
    <p:sldId id="2146847017" r:id="rId24"/>
    <p:sldId id="2146846988" r:id="rId25"/>
    <p:sldId id="2146847071" r:id="rId26"/>
    <p:sldId id="2146846997" r:id="rId27"/>
    <p:sldId id="2146846992" r:id="rId28"/>
    <p:sldId id="2146847041" r:id="rId29"/>
    <p:sldId id="2146847042" r:id="rId30"/>
    <p:sldId id="2146847066" r:id="rId31"/>
    <p:sldId id="2146847065" r:id="rId32"/>
    <p:sldId id="2146847027" r:id="rId33"/>
    <p:sldId id="2146847074" r:id="rId34"/>
    <p:sldId id="2146847075" r:id="rId35"/>
    <p:sldId id="2146847076" r:id="rId36"/>
    <p:sldId id="2146847077" r:id="rId37"/>
    <p:sldId id="2146846999" r:id="rId38"/>
    <p:sldId id="2146846998" r:id="rId39"/>
    <p:sldId id="2146847000" r:id="rId40"/>
    <p:sldId id="2146847022" r:id="rId41"/>
    <p:sldId id="2146847082" r:id="rId42"/>
    <p:sldId id="2146847083" r:id="rId43"/>
    <p:sldId id="2146847003" r:id="rId44"/>
    <p:sldId id="2146847002" r:id="rId45"/>
    <p:sldId id="2146847004" r:id="rId46"/>
    <p:sldId id="2146847023" r:id="rId47"/>
    <p:sldId id="2146847008" r:id="rId48"/>
    <p:sldId id="2146847053" r:id="rId49"/>
    <p:sldId id="2146847054" r:id="rId50"/>
    <p:sldId id="2146847011" r:id="rId51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8F3E8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8" autoAdjust="0"/>
    <p:restoredTop sz="97852" autoAdjust="0"/>
  </p:normalViewPr>
  <p:slideViewPr>
    <p:cSldViewPr snapToGrid="0">
      <p:cViewPr varScale="1">
        <p:scale>
          <a:sx n="47" d="100"/>
          <a:sy n="47" d="100"/>
        </p:scale>
        <p:origin x="23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6T09:39:40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 5157 35007 0,'-15'3'3120'0,"6"0"-2496"15,-1-2-496-15,1 1-128 0,0-1 0 0,2 0 0 16,1-1 0-16,2-1 0 0,0 0 1088 0,4 1 128 16,-4-5 48-16,2 1 0 0,0-3-976 0,2-1-288 15,1 0 128-15,0-3-128 0,2 1 0 0,-1 3 0 16,0-1 0-16,2-1 0 0,1-2 0 0,1-3 0 15,1 0 0-15,1-3 0 0,3-2-128 0,11-16 128 0,2 3-128 0,-1 1 128 16,0 0 0-16,3 0 128 0,3 2 0 0,1-2 0 16,3 0 128-16,1 1 16 0,3 1 16 0,1 0 0 15,2 0-32-15,1 2-16 0,1 0 0 16,0 4 0-16,2 1-48 0,-1 3-16 0,-3 0 0 0,2 3 0 16,0 2-176-16,-1 2 160 0,1 3-160 0,0 0 160 15,-2 5-160-15,0 2 128 0,-1 0-128 0,-1 3 128 16,0 3-128-16,-2 3 0 0,-1 3 144 0,-1 2-144 15,-3 2 0-15,-1 4 0 0,0 1 0 0,-2 3 0 16,-1 2 0-16,-3 2 0 0,0 2 0 0,-1 2 0 16,-2 1 0-16,-2 3 192 0,-1 2-64 0,-2 0 0 15,0-2 0-15,-2-2 16 0,-2-2 0 0,0-1 0 16,-1 0-144-16,-2-2 0 0,-1-1 0 0,-2-3 0 16,2 0-144-16,-4-2 144 0,0-1 0 0,-1-3 0 0,1 0 0 15,-3-3 0-15,0-1 0 0,0-3 0 0,-1-2-368 0,-1-1 48 16,0-3 0-16,1-4-18768 15</inkml:trace>
  <inkml:trace contextRef="#ctx0" brushRef="#br0" timeOffset="1">2527 4891 17503 0,'0'0'1552'0,"0"0"-1232"15,0 0-320-15,0 0 0 0,0 0 1424 0,0 0 240 16,0 0 32-16,0 0 16 0,1 6 464 0,-2-1 80 16,-1 4 32-16,-2 0 0 0,0 2-944 0,-1 1-192 0,-2-1-48 0,-2 3 0 15,0 3-528-15,-2-1-128 0,-1-1 0 0,-2 2-16 16,0 2-32-16,-1-2 0 0,-1-2 0 0,-2 1 0 16,-2-1-400-16,1-1 0 0,0 1 0 0,1-1 0 15,0-1 0-15,0-2 0 0,2 0 0 0,0-2 0 16,2 1 0-16,1-3 192 0,-1-2 0 0,3 0 0 15,1-1-192-15,2-2 128 0,0-1-128 0,3 0 128 16,5-1 0-16,0 0 0 0,0 0 0 0,0 0 0 16,0 0-128-16,2-4 0 0,3 1 0 0,2 0 0 15,3 0 0-15,2 1 0 0,2-1-144 0,2 3 144 16,2 0 0-16,2 0 224 0,1 1-32 0,1 1-16 16,2 1 96-16,0 1 32 0,0 0 0 0,-1 2 0 15,-1-2-160-15,-1 3-16 0,-1-2-128 0,-2 0 192 0,-2 0-192 16,-3 1 0-16,0-2 0 0,-2 1 0 15,-1-1 0-15,-3-1 0 0,-1-1 144 0,-1-1-144 0,-5-1 240 0,0 0-48 16,0 0 0-16,1-4 0 16,-2-2-48-16,-2-2-16 0,-2-2 0 0,-2-2 0 0,-2 0-128 0,0-2 192 15,-2 0-192-15,0 0 192 0,1 1-192 0,0 0 0 16,0 1 144-16,2-1-144 0,0 2 144 0,2-1-144 16,1 0 192-16,1 0-192 0,2 2-176 0,0-3-144 15,2-1-16-15,0 2-16 16,2-1-1072-16,2 1-224 0</inkml:trace>
  <inkml:trace contextRef="#ctx0" brushRef="#br0" timeOffset="2">3918 7686 28559 0,'-6'0'2544'0,"0"1"-2032"16,1 0-512-16,0 1 0 0,1 2 1040 0,0 0 112 0,1 2 32 0,0 1 0 16,2 1-240-16,1 3-48 0,1 3-16 0,1 1 0 15,1 4-736-15,0 4-144 0,2 3 0 0,1 3 0 16,1 0 0-16,-3-11 0 0,2 4 0 0,0 4 0 15,2 5 0-15,3 1-192 0,-1 2 192 0,3 3-192 16,0 1 192-16,18 36 208 0,-2-14-32 0,-1-7-16 16,3-4 256-16,0-6 48 0,2-2 16 0,3-3 0 15,1-3 96-15,2-1 32 0,1-1 0 0,2-4 0 16,-2-2-224-16,2-3-64 0,-1-2 0 0,2-2 0 16,3 0-80-16,-1-4-32 0,1 0 0 0,0-4 0 15,0-1 48-15,-1-2 0 0,2-5 0 0,-3-2 0 16,-2-1 64-16,0-4 0 0,-1-3 16 0,-1-4 0 15,-1-1 0-15,-2-2 0 0,-1-3 0 0,-2-3 0 16,0-1-128-16,-3-4-16 0,0-1-16 0,-3-1 0 16,0-3-176-16,-3-1 128 0,-2 0-128 0,-3-3 128 0,0-2-128 0,-3-1 0 15,-1-1 0-15,-3 3 128 0,-1-2-128 0,-3 2 0 16,-1 2-192-16,-2 2 192 0,-1 0-320 0,-2 1 48 16,-1 3 16-16,0-2 0 0,1 4-16 0,-2 0 0 15,0 1 0-15,0 2 0 0,1 1-32 0,1 3 0 16,-1 1 0-16,1 2 0 0,-1 1-32 0,-1 2-16 15,2 4 0-15,-2 1 0 16,0 2-720-16,-1 4-144 0,0 0-16 0,0 0-16032 0</inkml:trace>
  <inkml:trace contextRef="#ctx0" brushRef="#br0" timeOffset="3">5677 6814 27647 0</inkml:trace>
  <inkml:trace contextRef="#ctx0" brushRef="#br0" timeOffset="4">5582 7689 2751 0,'0'0'256'0,"0"0"-256"15,0 0 0-15,0 0 0 0,0 0 416 0,-3-3 32 0,3 3 16 0,0 0 0 16,-4-3-688-16,4 3-144 0,0 0-16 0,0 0-16 16,0 0 880-16,-5 0 176 0,1-2 48 0,4 2 0 15,0 0 416-15,0 0 96 0,0 0 0 0,0 0 16 16,0 0-496-16,0 0-96 0,0 0-32 0,0 0 0 16,0 0 528-16,0 0 96 0,0 0 32 0,0 0 0 15,0 0-128-15,0 0-32 0,2-1 0 0,0-2 0 16,0 0-80-16,0 0-32 0,0 0 0 0,1 0 0 15,0 2 32-15,1-1 0 0,1-2 0 0,-2 2 0 16,2-1 80-16,-5 3 32 0,5-2 0 0,-1 0 0 16,0 1 16-16,0-2 16 0,-4 3 0 0,0 0 0 15,3-2-304-15,-3 2-64 0,0 0-16 0,0 0 0 16,0 0-272-16,0 0-48 0,0 0-16 0,0 0 0 0,0 0-208 0,0 0-48 16,0 0-16-16,-3 3 0 0,-2 1-48 0,-1 2-128 15,0 0 192-15,-2 1-64 0,-1 2-128 0,0 2 0 16,-2 3 0-16,-2 1 128 0,-1 1-128 0,0 1 0 15,-2 3 0-15,1-3 0 16,-1 2-304-16,2-1 64 0,0 1 16 0,0-2 0 0,-1-2 224 0,3-1 0 16,1-1 0-16,-1-2 0 0,2 0 256 0,1-2-64 15,3 1-16-15,0-5 0 0,3 1-176 0,3-6 160 16,-1 3-160-16,1-3 160 0,3 2-160 16,3-2 0-16,1-1 0 0,2-1-176 0,2-2 176 0,2-1-128 0,2-2 128 15,0 0-128-15,2-1 128 0,2 2 0 0,0-2 0 0,2-1 0 16,0 0 192-16,0 0-48 0,2 1 0 0,-1 0 0 15,1 0 64-15,-2-1 16 0,0 1 0 0,-2 0 0 16,-2 0-64-16,-2 2-16 0,0 0 0 0,-2 0 0 16,-2 1-16-16,-2 0 0 0,0 1 0 0,-3-1 0 15,-2 2 0-15,-1 0-128 0,-3 3 192 0,0-5-64 16,-3 2 0-16,-3-2-128 0,-1 1 192 0,-3 0-64 16,-2-1-128-16,-1 2 0 0,-2 0 0 0,-1 0 0 15,0-1 0-15,0 0-176 0,0 1 176 0,1-1-128 16,1 1 128-16,2 0-160 0,-1 1 160 0,2-2-160 15,1 2 160-15,1-1-192 0,1 0 192 0,2 1-192 16,1-1-192-16,0 1-32 0,3-1-16 0,2 3 0 16,1-5-1024-16,1-1-208 0</inkml:trace>
  <inkml:trace contextRef="#ctx0" brushRef="#br0" timeOffset="5">7068 5310 30399 0,'-3'2'2704'0,"3"-2"-2160"0,0 0-544 0,0 0 0 16,0 0 1232-16,0 0 144 0,0 0 32 0,9-5 0 16,1-3-368-16,6-3-64 0,2-4-16 0,2-2 0 15,1-2-400-15,0-3-96 0,2 0-16 0,3-3 0 16,4 0-96-16,-11 10-32 0,5-3 0 0,3-4 0 16,4-2-112-16,3-3-16 0,3 0-16 0,3-1 0 15,3 1-16-15,40-26 0 0,-13 8 0 0,-7 6 0 16,-2 2 48-16,-4 6 16 0,-4 3 0 0,1 4 0 15,-2 1-224-15,3 4 176 0,1 3-176 0,-1 3 160 16,-1 2-160-16,-1 4 0 0,-1 5 0 0,-3 0 0 0,-4 4 176 0,-2 1-48 16,-1 6-128-16,-2 1 192 0,-1 5-192 0,-3 1 176 15,-2 4-176-15,-3 2 160 0,-2 1-16 0,-3 3 0 16,-4 5 0-16,-2 0 0 0,-3 2-144 0,-3-1 0 16,-3 1-192-16,-3 0 192 0,-2 0-384 0,-1 0 32 15,-4 0 16-15,0-4 0 16,1 1-176-16,-4-4-48 0,1-2 0 0,0-4-18320 15</inkml:trace>
  <inkml:trace contextRef="#ctx0" brushRef="#br0" timeOffset="6">8760 5201 23039 0,'-4'0'2048'0,"1"0"-1648"16,3 0-400-16,-5 0 0 0,0 1 560 0,0 1 16 15,1-2 16-15,0 0 0 0,4 0 1536 0,-5 0 304 0,5 0 64 0,-5 0 16 32,5 0-1440-32,0 0-304 0,0 0-48 0,0 0-16 15,0-4-224-15,2-1-48 0,1 1-16 0,2-2 0 16,2 0-144-16,4-1-16 0,1-2-16 0,2-1 0 16,3-1 160-16,3 0 48 0,-1 0 0 0,4 1 0 15,1-1-176-15,0 0-16 0,-1-2-16 0,1 2 0 16,-2-1-240-16,-1 0 128 0,0-1-128 0,-2-1 0 15,1 2 144-15,-4 1-144 0,1 3 128 0,-3 1-128 16,-1 0 160-16,-2 2-160 0,-3 0 192 0,-3 3-192 16,0 2 192-16,-5 0-192 0,0 0 192 0,0 0-192 15,0 0 0-15,-5 7 0 0,0 1 0 0,-1 1 0 16,-2-1 0-16,-1 4 0 0,0 4-176 0,-1 1 176 16,0 1-144-16,1 0 144 0,0 0 0 0,0 2-144 15,-1 1 144-15,3-1-128 0,0 2 128 0,0 0-128 16,0-1 128-16,1 1-128 0,1 1 128 0,0-1-128 0,0-4-32 0,1 1 0 15,2-1 0-15,-2-1 0 0,1-1-112 0,2-2-32 16,-1-1 0-16,1-1 0 0,1-3 304 0,0 0 0 16,0-2 0-16,0-1 0 0,1-2 0 0,-1-4 0 15,1 5 0-15,-1-5 0 0,2 2 144 0,-2-2 96 16,0 0 16-16,0 0 0 0,0 0 0 0,0 0 0 16,0 0 0-16,2-5 0 0,-1 1-112 0,0-1-16 15,-1-1 0-15,-2-1 0 0,1 0 0 0,-1-1-128 16,0-1 192-16,-1 0-64 0,-2 0 0 0,-1 0-128 0,-2 0 192 0,-1-3-64 15,-1 1 32-15,-2 2 0 0,0-2 0 0,-3 1 0 16,1 2 0-16,-1-1 0 0,-1 1 0 16,1 2 0-16,1 0 48 0,0 0 16 0,0 2 0 15,1-1 0-15,1 2-224 0,2-1 0 0,0 1 0 0,1-1 0 32,2 2-448-32,0-3-64 0,3 2-32 0,0-1 0 15,1-1-1360-15,1 0-272 0</inkml:trace>
  <inkml:trace contextRef="#ctx0" brushRef="#br0" timeOffset="7">10278 7618 34095 0,'-15'-5'3024'0,"5"0"-2416"0,-1-1-480 0,1 0-128 16,1 0 1152-16,-1 0 224 0,2 2 32 0,0 1 16 16,1-1-400-16,-1 0-64 0,0 2-32 0,2 0 0 15,1 2-528-15,0 1-96 0,1 0-32 0,0 5 0 16,1 2-80-16,1-3 0 0,0 4-16 0,0 1 0 15,1 3-176-15,0 2-224 0,1 2 48 0,0 3 16 16,1 2 160-16,3 21 0 0,2-3 0 0,2 0-128 0,0 0 128 0,3 1-192 16,0 0 192-16,3 5-192 0,2 2-48 0,2 2-16 15,2-1 0-15,1 0 0 16,2-1-256-16,1 0-48 0,2-2-16 0,1-5 0 0,3-2 160 0,2-3 32 16,-1-3 0-16,2-1 0 0,3-3 928 0,1-2 192 15,2-3 32-15,0-2 16 0,0-5-48 0,3-4-16 16,0-2 0-16,2-3 0 0,1-4 16 0,-1-3 0 15,-1-4 0-15,0-4 0 0,0-2 64 0,0-4 16 16,0-3 0-16,-1-3 0 0,-3 0-240 0,-2-2-64 16,-3-2 0-16,-2-2 0 0,-1-2-336 0,-2-1-176 0,-1-2 160 15,-2-5-160-15,-2 0-128 0,-1-4-128 16,0 2-32-16,-1 1 0 16,-1 2-352-16,-1 1-64 0,-1 1 0 0,-1 3-16 15,0 0-336-15,-2 4-64 0,-1-1-16 0,0 4-12480 0,-1 3-2496 0</inkml:trace>
  <inkml:trace contextRef="#ctx0" brushRef="#br0" timeOffset="8">11825 7701 37775 0,'0'0'3360'0,"0"0"-2688"16,0 0-544-16,0 0-128 16,0 0 688-16,0 0 96 0,0 0 32 0,0 0 0 0,0 0-16 0,-7 1 0 15,0 0 0-15,-1 1 0 0,0 1-464 0,-2 0-80 0,0 1-32 0,-2 2 0 16,-1 0-224-16,-3 2 0 0,-3 1 0 0,-1 2 0 15,-2 1-208-15,-3 0 16 0,-1 0 0 0,1 1 0 16,2 0 192-16,1-1-176 0,0-3 176 0,3 1-160 16,3-2 160-16,1 0 0 0,3-1 0 0,2-3 0 15,1 1 0-15,2-2 0 0,1 1 128 0,6-4-128 16,0 0 0-16,0 0-128 0,0 0 0 0,4 4 0 16,2-1-112-16,3 0-16 0,6-1 0 0,0 1 0 15,4 0 32-15,2-1 0 0,3 0 0 0,2 3 0 16,2 1-48-16,-1-1-16 0,2 1 0 0,-1 0 0 15,-3 1 288-15,0-1-160 0,-2 2 160 0,0-2-128 16,-3 1 480-16,-1 0 96 16,-1-1 32-16,-1 0 0 0,-4 0 96 0,0-2 0 0,-1 0 16 0,-3 1 0 0,0 0 32 15,-2-3 0-15,-3 1 0 0,-4-3 0 0,0 0-144 0,0 0-32 16,0 0 0-16,0 0 0 0,-4-5-64 0,-3 0 0 16,0-2-16-16,-2 1 0 0,0-3-208 0,1 1-32 15,-1-1-128-15,2-1 192 0,0 1-192 0,1-1 0 16,0 0 0-16,0-1 0 15,2-1-336-15,0 0-64 0,-1 1-16 0,1-2 0 16,1 0-304-16,-1 1-64 0,2-1-16 0,1-1 0 16,1 0-480-16,1-1-112 0</inkml:trace>
  <inkml:trace contextRef="#ctx0" brushRef="#br0" timeOffset="9">14288 5850 32255 0,'-7'2'2864'0,"1"1"-2288"16,1 0-576-16,0 2 0 0,0-3 1152 0,5-2 112 15,0 0 16-15,0 0 16 0,0 0 128 0,0 0 32 16,0 0 0-16,0 0 0 0,3-5-928 0,2-2-176 16,4-1-32-16,3-4-16 0,1-6 80 0,-3 8 0 15,5-3 16-15,2-2 0 0,5-3 160 0,2-1 16 16,2-1 16-16,3-3 0 0,3-2 96 0,30-24 16 16,-5 7 0-16,-7 4 0 0,-4 2-176 0,-3 2-16 0,-1-1-16 0,-2 1 0 15,-1 1-240-15,-2 1-64 0,-3 1 0 0,-4 3 0 16,-1 2-192-16,-4 0 0 0,-3 5 0 0,-3 0 0 15,-1 2-256-15,-5 4-32 0,-1 1-16 0,-4 4 0 32,-3 1-336-32,-3 0-80 0,0 3-16 0,-4 0 0 15,0 1-176-15,-2 1-48 0,-1 3 0 0,-1 2 0 16,0 0-448-16,0 3-80 0</inkml:trace>
  <inkml:trace contextRef="#ctx0" brushRef="#br0" timeOffset="10">15046 5433 6447 0,'0'0'272'0,"0"0"80"0,0 0-352 0,0 0 0 16,0 0 0-16,3-3 0 0,0 1 896 0,0-1 128 15,-3 3 0-15,4-3 16 0,-4 3 1776 0,4-3 336 16,-4 3 80-16,0 0 16 0,2-4-1328 0,-2 4-256 0,0 0-48 0,1-5-16 16,-1 5 320-16,-1-5 48 0,1 5 16 0,-1-5 0 15,-1-1-448-15,-1 1-96 0,0 0-16 0,0-1 0 16,-1-1-608-16,0 0-128 0,-1-3-32 0,2 0 0 15,-2-1-64-15,0-2-16 0,-1 0 0 0,-1-2 0 16,1 0-64-16,-2-2-32 0,-1 0 0 0,0 2 0 16,-1 0-96-16,-1 1-32 0,-1 1 0 0,1 2 0 15,-2 1-224-15,0-1-128 0,1 2 160 0,0 2-160 16,0 0 0-16,4 2 0 0,1 1 0 0,2 2 0 16,5 2 0-16,0 0 176 0,0 0-176 0,7-1 160 15,5 1-336-15,4 1-64 0,3-1-16 0,4 2 0 16,2-2 256-16,3 0 0 0,1 0 0 0,1-2 0 0,2-1 0 15,1 2 0-15,1 1 0 0,-3-1 160 0,0-1 48 0,-4-1 16 16,0 0 0-16,-3 2 0 0,-2 1 192 0,-2 0 32 16,-2-1 16-16,-4 2 0 0,-3 0-80 0,-3 0 0 15,-3 2-16-15,-2 1 0 0,-6 1-96 0,-3 3-16 16,-3 2 0-16,-6 2 0 0,-5 4-32 0,-1 0-16 16,-3 3 0-16,-2-1 0 0,-2 1-464 0,-2 0-80 15,-1 1-32-15,1-2 0 16,3-1-288-16,3 1-64 0,1-2-16 0,2 0 0 15,4-1-240-15,2-1-48 0,2-4-16 0,3-1-19568 0</inkml:trace>
  <inkml:trace contextRef="#ctx0" brushRef="#br0" timeOffset="11">14188 6431 23951 0,'-14'0'2128'0,"6"0"-1696"0,2 0-432 0,-1-2 0 16,3 1 1296-16,0 1 176 0,4 0 48 0,0 0 0 16,0 0 384-16,0 0 80 0,7-2 0 0,5-2 16 15,2 0-1008-15,4-1-208 0,3-3-32 0,4-2-16 16,5-2 80-16,4 1 16 0,5-2 0 0,3 0 0 16,1-1-352-16,0 1-64 0,1 1-16 0,-1-2 0 15,0 1-144-15,-1 0-16 0,-2 1-16 0,-2-2 0 16,-2 2-32-16,-3 1 0 0,0 1 0 0,-4-1 0 15,-1 1-192-15,-2 1 0 16,-3 1 0-16,-3-1 0 0,-1 0-304 0,-1 1-48 0,-3 2-16 0,0-2 0 16,-2 3-192-16,-1 0-32 0,0 0-16 0,1 2 0 15,-2 0-1552-15,0 2-304 0</inkml:trace>
  <inkml:trace contextRef="#ctx0" brushRef="#br0" timeOffset="12">15108 6199 23039 0,'0'0'2048'0,"0"0"-1648"16,-3-5-400-16,1 1 0 0,2 4 2640 0,-1-6 448 0,-1 1 96 0,-1-1 16 16,1 1-992-16,-2-2-192 0,1-1-32 0,-2 0-16 15,0-1-1200-15,-2-1-256 0,2 1-32 0,-1-2-16 0,-1 0-80 0,0 0-32 16,-1-2 0-16,0 1 0 0,0-1-32 0,0-1 0 15,0 2 0-15,-2 1 0 0,1 0-320 0,-1 1 128 16,3 3-128-16,-1 0 0 0,1 2 0 0,1 2 0 16,1 0 0-16,5 3 0 0,0 0 0 0,0 0 0 15,0 0 0-15,0 0 128 0,5 5-272 0,5 0-48 16,2 3-16-16,5 0 0 0,3 1 208 0,3-1 0 16,4 0 0-16,3 1-144 0,3-1 144 0,1-1 192 15,0 0-32-15,0-1-16 0,-2-2-16 0,-1-1-128 16,-1 1 192-16,-2-2-64 0,0 2 32 0,-4-2 0 0,-1-1 0 15,-4 2 0 1,-2-1 112-16,-6 1 32 0,-2 0 0 0,-4 0 0 0,-2 2 112 0,-4-1 32 0,-4 3 0 0,-4-1 0 16,-6 0 80-16,-4 3 32 0,-4 1 0 0,-3-1 0 15,-3 2-416-15,1 0-144 0,-2 1 0 0,1-2 144 16,1 1-272-16,0-2-64 0,-1 0-16 0,3-1 0 31,1 1-320-31,4-2-64 0,2 1-16 0,4-3 0 16,2 1-320-16,3-3-64 0,2 1-16 0,8-4-19536 0</inkml:trace>
  <inkml:trace contextRef="#ctx0" brushRef="#br0" timeOffset="13">14307 6732 17503 0,'-16'-5'1552'0,"6"0"-1232"15,-1 3-320-15,0-2 0 0,0 0 2240 0,2 3 400 16,0-1 80-16,1 1 16 0,2 1 80 0,0 0 32 0,6 0 0 0,0 0 0 16,0 0-1504-16,0 0-320 0,0 0-48 0,6 6-16 15,3-2-544-15,3 0-112 0,3 1-32 0,6 0 0 16,4-1 208-16,5 1 32 0,4 1 16 0,4 1 0 15,4-1 48-15,1 2 0 0,1 0 0 0,1 0 0 16,2 0-192-16,-1 0-16 0,-2 0-16 0,0-2 0 16,-1 1-352-16,-4-1 128 0,0-1-128 0,-3 0 0 15,-2 1 0-15,-5-2-320 0,-2 0 64 0,-4 0 16 16,-2-2-80-16,-2 0 0 0,-2 1-16 0,-4 1 0 16,0-1 0-16,-2 0 0 0,-3 0 0 0,-1 0 0 15,-2 0-992-15,-2 0-192 0</inkml:trace>
  <inkml:trace contextRef="#ctx0" brushRef="#br0" timeOffset="14">15145 6784 28559 0,'0'0'1264'0,"0"0"272"16,3-6-1232-16,1 2-304 0,2 1 0 0,0 0 0 0,1 0 1664 0,1 0 256 0,2 0 64 0,-2 2 16 15,1-3-432-15,-2 3-96 0,0 0 0 0,-2 1-16 16,0 0-880-16,-5 0-192 0,4 2-16 0,-2 2-16 16,-2 0-64-16,-1 1-16 0,-3 1 0 0,-2 3 0 15,-2 1-112-15,-2 2-32 0,-1-1 0 0,-2 1 0 16,0-2-128-16,1 0 160 0,0 0-160 0,2-1 160 16,1-2-160-16,2-1 0 0,1 0 144 0,2-1-144 15,4-5 0-15,-2 4 0 0,2-4 0 0,2 3 0 16,1 0 0-16,2-1-192 0,2 1 192 0,1-1-192 0,3 2 16 15,-1 1 0-15,3-2 0 0,1 1 0 16,1 0 176-16,0 0-208 0,1 2 80 0,-2-1 128 0,2-1-144 0,0 2 144 16,-1 0 0-16,0 0 0 0,0-1 0 0,-1 0 0 15,-1 1 128-15,-2-2-128 0,-1 1 256 0,-2-1-32 16,0-2-16-16,-1 0 0 0,-3 0-64 0,-4-2-16 16,0 0 0-16,0 0 0 0,4 1 288 0,-4-1 48 15,0 0 16-15,0 0 0 0,0 0-64 0,-2-7-16 16,1-2 0-16,-1 0 0 0,-2-1-160 0,1-1-48 15,-1-1 0-15,0-3 0 0,-1 1-192 0,1-2 0 16,-1 0 0-16,1-1 0 0,1 0 0 0,-2 1 0 0,0-1 0 0,0 2 0 16,-1 1 0-16,0 2 0 15,-1-3 0-15,0 3 0 0,0-1-176 0,-1 1 176 0,1 2-160 0,-1-2 160 32,1 3-496-32,-2-1 0 0,2 1 0 0,-1 1 0 15,0 1-320-15,-1 1-64 0,1 1-16 0,-1 2-18528 0</inkml:trace>
  <inkml:trace contextRef="#ctx0" brushRef="#br0" timeOffset="15">14109 7248 31327 0,'-14'-4'2784'0,"5"1"-2224"16,0 0-560-16,1-1 0 0,3 3 896 0,5 1 64 15,0 0 0-15,0 0 16 0,0 0 368 0,0 0 80 0,0 0 16 0,3 0 0 16,5 3-992-16,3 0-208 0,3 3-48 0,4 2 0 16,4 1 208-16,2 3 48 0,3 3 0 0,3 2 0 15,2 2 48-15,3 2 16 0,3 1 0 0,2 2 0 16,1 0-144-16,0 0-32 0,2 0 0 0,-1 0 0 15,0 1-144-15,1-2-16 0,-2 1-16 0,-2-1 0 16,-1-2-368-16,-2-2-80 0,-3 0-16 0,-1-2 0 31,-1 1-240-31,-2-3-48 0,-1-2-16 0,-2-2 0 0,-3 0-416 0,-2-1-64 16,-1-2-32-16,-1 0 0 0,-1-2-624 0,0 1-128 16,-1 0-32-16,0-1-13376 0</inkml:trace>
  <inkml:trace contextRef="#ctx0" brushRef="#br0" timeOffset="16">15273 7716 13823 0,'3'-5'1216'0,"-1"1"-960"0,0-2-256 0,2 0 0 0,0 0 3744 0,0 0 704 16,0 1 144-16,-1-1 16 0,-1 2-1536 0,-2 4-320 15,3-4-64-15,-3 4-16 0,2-5-1648 0,-2 5-336 16,0 0-64-16,0 0-16 0,0 0-320 0,-5-3-64 15,2 3-16-15,-4 4 0 0,1 4-48 0,-3 1-16 16,-2 3 0-16,-1 2 0 0,-3 2-144 0,-1 1 0 16,-3 2 144-16,-1-1-144 0,0 1 0 0,-2 0 0 15,1-1 0-15,0 0-128 0,0-2 128 0,1 0 0 16,2-1 0-16,2-1 0 0,0-1 0 0,1-1 224 16,2-1-48-16,3-4-16 0,3 0-32 0,1-2-128 15,2-1 192-15,4-4-64 16,0 0-128-16,3 3 0 0,3-1-192 0,3 1 192 15,2-2-256-15,2-1 64 0,2 0 0 0,1 0 16 0,2 0 176 0,2-1 0 0,0 0 0 16,3 0 0-16,-1 0 0 0,1 1 0 0,1 0 0 0,-3 0 0 16,0 0 128-16,-3 0 64 0,0 0 16 0,-3-1 0 15,1 1 32-15,-3 0 0 0,-1 0 0 0,-3-1 0 16,-1 2 16-16,-3-2 0 0,0 0 0 0,-5 1 0 16,0 0-32-16,0 0 0 0,0 0 0 0,1-5 0 15,-1 5 80-15,-2-7 16 0,0-1 0 0,-2-2 0 16,0-1 0-16,0 0 0 0,0-2 0 0,-1-2 0 15,1 0-64-15,-1-3 0 0,1 1 0 0,1-1 0 16,0 1-256-16,0 1 0 0,0-1-128 0,2 2 128 16,0-1-320-16,0 0 48 0,0 2 0 0,1 1 0 15,0-1-176-15,1 1-16 0,-1-1-16 0,1 2 0 32,1-2-336-32,3 1-64 0</inkml:trace>
  <inkml:trace contextRef="#ctx0" brushRef="#br0" timeOffset="17">524 5149 14735 0,'0'0'1312'0,"0"0"-1056"0,0 0-256 0,-1 3 0 16,1-3 0-16,0 0 128 0,0 0-128 0,0 0 0 15,0 0 1152-15,0 0 128 0,0 0 32 0,0 0 0 16,0 0-64-16,0 0-16 0,0 0 0 0,0 0 0 31,0 0-176-31,0 0-32 0,0-4-16 0,-1-1 0 16,-1 1-160-16,0-1-16 0,1 2-16 0,-2-2 0 0,0 1-32 0,-2 1 0 15,-3-8 0-15,-2 5 0 0,3 0-224 0,1 1-48 0,0 1-16 0,0 0 0 16,-1 3-64-16,-1-4-16 0,0-1 0 0,-1 1 0 16,0-1 224-16,-7-5 32 0,3-3 16 0,0 2 0 15,0-1-304-15,-2 1-48 0,0 0-16 0,-1-1 0 0,0-2-128 16,1 0-48-16,1 1 0 0,1 0 0 0,1-1-144 16,0 1 0-16,1 1 0 0,6 5 128 15,1 2-128-15,-1-3 0 0,0 0 0 0,2 1 128 0,-1-1-128 0,2 1 0 16,-1 0 0-16,1-9 0 0,0 2 0 0,2 4 0 15,0 3 0-15,2 0 0 0,-1 1 0 0,0 2 0 16,2 1 0-16,-1 1 0 0,1-2-144 0,0 3 144 16,1-2 0-16,0 2 0 0,1 0-160 0,3-2 160 15,1 4-128-15,-2 0 128 0,2 0 0 0,0 1 0 16,-2 2 0-16,2 0 0 16,1 1 0-16,-2-1 0 0,2 2 0 0,-1-2 0 0,1 2 0 0,-2 2 0 0,0 1 0 0,-1 2 0 15,-1 3 0-15,-1-2 128 0,0-1-128 0,0-2 0 16,-2 0 0-16,-1 0 0 0,1 0 0 0,0-2 0 15,-1 1 0-15,0-2 0 0,0 1 0 0,-1 0 0 16,0-1 0-16,0-1 0 0,0 0 0 0,0 0 0 16,0-1 0-16,-1-3 0 15,0 0 0-15,0 0 0 0,0 0 0 0,0 0 0 0,0 0 0 0,0 0 0 16,0 0 0-16,0 0 0 0,0 0 0 0,0 0 0 16,0 0 0-16,0 0 0 0,4-6 128 0,-4 6-128 15,3-6 0-15,-1-1 0 0,-1-1 0 0,0 1 0 16,0 0 0-16,-1-4-160 0,0 0 160 0,0-2-160 15,0-1 160-15,-1-2 0 0,0 0 0 0,0 1 0 16,-1-2 0-16,1 0 0 0,1-2 0 0,0 2 0 0,0 0 0 0,1 2 0 16,-1 1 0-16,2 1 128 0,0 3-128 0,0 0 128 15,-1 1-128-15,2 1 128 0,0 0-128 0,0 1 128 16,0 1-128-16,2 0 128 0,-1 1-128 0,1 0 128 16,2 3-128-16,-4 0 128 0,2 1-128 0,1 0 0 15,1 1 0-15,-1 0 0 0,2 2 0 0,-1 0 0 16,1 0 0-16,5 4 0 15,-3 1 0-15,-1-1 0 0,-2 2 0 0,-2 2 128 0,0 0-128 0,-1 2 0 16,-1 0 128-16,-1 2-128 0,-1 1 128 0,0 0-128 16,-1 2 160-16,0 1-160 0,-1-1 0 0,0 2 128 0,-2 4-128 0,1 0 0 15,-2 0 0-15,0-1 0 0,-1 0 0 0,-1-1 0 16,1 2 0-16,-1-1 0 0,1-2 0 0,1-1-160 16,0-1 160-16,1-3 0 15,0 1 0-15,2-3 0 16,-1-2-144-16,0-1 144 0,2 1-160 0,1-3 160 31,1-2-832-31,0-2-80 0,2 1-16 0,-4-5 0 16,8 0-1232-16,0-2-240 0</inkml:trace>
  <inkml:trace contextRef="#ctx0" brushRef="#br0" timeOffset="18">733 4590 22111 0,'4'6'1968'0,"-1"0"-1584"16,3 0-384-16,0 0 0 15,3 0-256-15,0-2-144 0,3 0-32 0,-1-2 0 0,4-2 1456 0,-2-3 272 0,1-1 64 0,-2-2 16 16,0-3-384-16,0-3-80 0,-2-3-16 0,0-5 0 31,0-3 128-31,-4 8 0 0,0-2 16 0,1-2 0 16,1-1-336-16,-1-4-80 0,0-1-16 0,-1-1 0 15,-1 0-416-15,4-23-192 0,-4 7 160 0,-2 7-160 16,-2 5 0-16,-3 3-240 0,-1 4 32 0,0 1 0 16,-2 3 208-16,0 2 0 0,-3 2 0 0,0 3 0 15,-1 2 0-15,-2 2 0 0,0 3-176 0,-1 2 176 16,-1 2 0-16,0 1 0 0,-2 3 0 0,0 2 0 16,-1 4 0-16,-1 1 0 0,1 4 0 0,0 1 0 15,2 2 416-15,1 4 32 0,0-1 16 0,0 4 0 16,2-1-336-16,0 3-128 0,0 1 0 0,0 0 144 15,2 1-416-15,0-4-96 0,2-1-16 0,1-2 0 16,2-2-192-16,0-2-64 0,3-1 0 0,1-1 0 16,0-4-64-16,3 1-32 0,1-3 0 0,3 0 0 15,3-1-672-15,1-2-128 0,3-2-16 0,2-2-16 16,2-1-608-16,2-2-128 0</inkml:trace>
  <inkml:trace contextRef="#ctx0" brushRef="#br0" timeOffset="19">793 4716 6447 0,'0'0'576'0,"0"0"-576"15,0 0 0-15,-2 1 0 0,2-1 912 0,-4 2 80 16,1 0 16-16,1 1 0 0,2-3 320 0,-4 1 64 16,4-1 16-16,-4 2 0 0,4-2-256 0,-4 3-64 15,4-3 0-15,0 0 0 0,0 0-16 0,-4-2-16 0,1 1 0 0,-1-1 0 16,2-2-192-16,-1 2-32 0,3 2-16 0,0 0 0 15,0 0-16-15,0 0 0 0,0 0 0 0,0 0 0 16,0 0-240-16,5-6-48 0,0 0-16 0,1 1 0 16,2 0 80-16,0-2 0 0,2 1 16 0,0 0 0 15,3-1-32-15,-2 1-16 0,2 1 0 0,-1-3 0 16,-1 2-544-16,1-1-272 0,-2 1 16 0,0 0 16 16,0-1-240-1,-2 1-48-15,2-1-16 0,-2 2 0 0,0-1-448 0,-1 2-96 0,-1 0 0 16,-1 1-16-16,0 0-432 0,-5 3-64 0,4-3-32 0,-4 3 0 15,0 0-576-15,0 0-112 0</inkml:trace>
  <inkml:trace contextRef="#ctx0" brushRef="#br0" timeOffset="20">856 4733 16127 0,'-8'5'352'0,"2"-1"80"0,1 2 16 0,1-2 0 0,-1 0-448 0,-1-1 0 15,2 0 0-15,1 0 0 0,3-3 1904 0,0 0 288 16,0 0 64-16,0 0 16 0,0 0-816 0,0 0-176 15,0 0-16-15,0 0-16 0,4-4-592 0,1 0-112 16,-1-3-32-16,2 0 0 0,1 0 176 0,-1-1 16 16,1 1 16-16,0-2 0 0,3 0-592 0,-3 1-128 15,0-1 0-15,0 1 0 16,1-1-592-16,-1 0-112 0,1 3-32 0,-2-2 0 16,-1-1-416-16,2 2-96 0,-2 1-16 0,0 1 0 15,-1 0-720-15,-4 5-160 0</inkml:trace>
  <inkml:trace contextRef="#ctx0" brushRef="#br0" timeOffset="21">865 4763 15663 0,'-9'16'1392'0,"5"-8"-1120"0,-1-1-272 0,0-1 0 15,1 2 880-15,1-3 112 0,1 0 32 0,1-2 0 16,1-3 1152-16,0 0 256 0,0 0 32 0,0 0 16 16,0 0-1776-16,8 0-336 0,0-5-80 0,2-3-16 15,-2-2-272-15,-1 1 0 0,2 0 0 0,0-1 0 16,-1-3-192-16,1 1-160 0,-1 1-32 0,1 0 0 15,0-1-992-15,0 1-208 0,0-2-32 0,-3 3-9168 16</inkml:trace>
  <inkml:trace contextRef="#ctx0" brushRef="#br0" timeOffset="22">890 4818 27647 0,'-8'5'1216'0,"4"-1"256"0,0 1-1168 0,2-1-304 16,2-4 0-16,0 0 0 0,0 5 1136 0,0-5 160 15,0 0 48-15,7-3 0 0,1 2-864 0,0-4-160 16,0-3-48-16,0-1 0 0,2 0-272 0,-1-3-176 0,1-1 32 16,0-1 0-1,0 0-1136-15,0-2-208 0</inkml:trace>
  <inkml:trace contextRef="#ctx0" brushRef="#br0" timeOffset="23">765 4421 16575 0,'0'0'1472'0,"0"0"-1168"0,0 0-304 0,5-4 0 0,1-1-160 0,0 1-96 0,-2-2 0 0,2 2-16 16,2-2 928-16,0 0 192 0,0 1 48 0,-2-1 0 16,1 1-192-16,0-1-16 0,0 0-16 0,-2 1 0 15,1-1-512-15,-1 1-160 0,-1 1 0 0,0 0 0 16,0 1 0-16,-4 3 0 0,0 0 0 0,0 0 0 16,0 0 0-16,0 0 0 0,0 0 0 0,0 0 0 15,-5 6 0-15,2-1 0 0,-1 2-208 0,-1-1 80 0,-1 0-48 0,1 1 0 16,-1 2 0-16,1-1 0 0,-1 0 304 15,1 1 64-15,0-1 16 0,-1-1 0 0,4 0 560 0,-1-1 96 16,1-2 32-16,1 0 0 0,1-4-304 0,-1 5-48 16,1-5-16-16,0 0 0 0,0 0-528 0,0 0 0 15,3 3 0-15,1-2 0 0,-4-1 0 0,4 0 0 16,1 0 128-16,0-1-128 0,-1-1 0 0,0 2 160 16,1 0-160-16,-2 1 128 0,0 0-128 0,1 0 0 15,-4-1 0-15,0 0 0 16,5 3-352-16,-2 0-96 0,-3-3-32 0,0 0 0 15,5 3-896-15,-3-1-176 0,-2-2-48 0,5-2-7776 0</inkml:trace>
  <inkml:trace contextRef="#ctx0" brushRef="#br0" timeOffset="24">1017 4146 14735 0,'0'0'1312'0,"-2"-6"-1056"16,1-1-256-16,1-2 0 0,0-3 1344 0,0-1 224 15,0-2 32-15,3-2 16 0,-1-2 112 0,0-2 32 16,1-4 0-16,0-1 0 0,1-1-1072 0,-2-3-224 16,3 0-32-16,-2-1-16 15,1 1-800-15,2 1-176 0,0 1-16 0,0 3-16 16,1 3-512-16,-1 2-112 0</inkml:trace>
  <inkml:trace contextRef="#ctx0" brushRef="#br0" timeOffset="25">848 4051 20271 0,'0'0'1792'0,"0"0"-1424"0,-4-3-368 0,1 0 0 15,3 3-288-15,-5-5-128 0,2 0-32 0,-2-3 0 16,-1-3 1664-16,1-1 336 0,0-2 64 0,-1-1 16 16,2-2-288-16,-2-1-64 0,1 0-16 0,-1-4 0 15,1 1-944-15,0 0-192 0,0-3-128 0,2 2 144 16,0 1-1488-16,0 1-320 0,1 1-48 0,0-1-9616 15</inkml:trace>
  <inkml:trace contextRef="#ctx0" brushRef="#br0" timeOffset="26">605 4148 18431 0,'0'0'1632'0,"0"0"-1312"16,-6 0-320-16,6 0 0 0,-7-2 1344 0,-2 0 192 16,0 0 32-16,0-3 16 0,-1 1-112 0,-2 0 0 15,-1-1-16-15,-1-3 0 0,-2 1-720 0,7 3-144 16,-1-1-16-16,-2 0-16 0,0-1-48 0,1 0 0 16,0 1 0-16,-1 0 0 0,2 0-704 0,-7-4-128 0,3 4-48 0</inkml:trace>
  <inkml:trace contextRef="#ctx0" brushRef="#br0" timeOffset="27">518 4367 22111 0,'-8'-1'1968'0,"1"0"-1584"0,0 0-384 0,-1 1 0 0,0-1 0 0,2 0 0 0,-1 0 0 0,-1 1 0 15,-1-1 1216-15,0-1 320 0,-1 1 64 0,1 0 16 16,-1 1-576-16,-11-1-112 0,3 1-32 0,-1 1 0 16,-1-1-1104-16,1 1-240 15,0 0-32-15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6T10:16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4678 23639 0 0,'-24'-16'2622'0'0,"49"16"-2561"0"0,674 64-991 0 0,-632-59 881 0 0,927 16-1208 0 0,-1-59 741 0 0,-787 29 588 0 0,934-77 2642 0 0,-9-75 620 0 0,-558 41-2331 0 0,-15-54-433 0 0,-302 70-490 0 0,-9-20-17 0 0,-5-29-296 0 0,-186 112 138 0 0,-1-2 0 0 0,52-53 0 0 0,-99 88 87 0 0,115-123-126 0 0,-102 106 85 0 0,-1 0 0 0 0,-2-2 0 0 0,24-45 0 0 0,-18 22-60 0 0,-3 0 0 0 0,-2-2 0 0 0,-3 0 0 0 0,14-74 0 0 0,-22 79-49 0 0,-3 0 1 0 0,-1-1-1 0 0,-2 1 1 0 0,-3-1 0 0 0,-9-64-1 0 0,1 49-14 0 0,-4 1 0 0 0,-2 0 0 0 0,-3 1 0 0 0,-3 0-1 0 0,-36-74 1 0 0,20 61-107 0 0,-4 1 1 0 0,-98-130-1 0 0,52 98-17 0 0,-4 3 0 0 0,-4 5-1 0 0,-4 4 1 0 0,-138-98 0 0 0,46 55-616 0 0,-298-159 0 0 0,92 96 592 0 0,-12 26 159 0 0,-276-50-118 0 0,-20 73 79 0 0,390 111 385 0 0,-323 0-1 0 0,375 41 504 0 0,-428 57 0 0 0,232 34 61 0 0,11 38-50 0 0,289-75-424 0 0,2 6 0 0 0,3 8-1 0 0,4 6 1 0 0,3 7-1 0 0,-194 143 1 0 0,233-142-171 0 0,4 4 0 0 0,4 5 0 0 0,4 3 0 0 0,4 5 0 0 0,5 4 0 0 0,-76 119 0 0 0,104-127-212 0 0,5 2-1 0 0,-65 161 1 0 0,84-166-226 0 0,5 1 0 0 0,3 2 0 0 0,5 1 0 0 0,4 0 0 0 0,-9 192 0 0 0,26-220 158 0 0,4 0-1 0 0,2 0 1 0 0,3 0 0 0 0,4-1-1 0 0,2 0 1 0 0,4-1 0 0 0,2-1-1 0 0,3-1 1 0 0,4-1 0 0 0,2-1 0 0 0,2-1-1 0 0,62 90 1 0 0,93 97-758 0 0,-45-94-4933 0 0,-9-31-1272 0 0,-129-121 6933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92B452-E2B1-3BC9-5028-FEDDFDED2A21}"/>
              </a:ext>
            </a:extLst>
          </p:cNvPr>
          <p:cNvGrpSpPr/>
          <p:nvPr userDrawn="1"/>
        </p:nvGrpSpPr>
        <p:grpSpPr>
          <a:xfrm>
            <a:off x="575152" y="954471"/>
            <a:ext cx="5418833" cy="2603828"/>
            <a:chOff x="224725" y="1940203"/>
            <a:chExt cx="5418833" cy="26038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E5592C-5C3F-425D-69B6-6EBA71FB3BE0}"/>
                </a:ext>
              </a:extLst>
            </p:cNvPr>
            <p:cNvSpPr txBox="1"/>
            <p:nvPr/>
          </p:nvSpPr>
          <p:spPr>
            <a:xfrm>
              <a:off x="731519" y="2344119"/>
              <a:ext cx="4912039" cy="219991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EB7B98-28D0-EF55-96A8-6F504C74771F}"/>
                </a:ext>
              </a:extLst>
            </p:cNvPr>
            <p:cNvSpPr/>
            <p:nvPr/>
          </p:nvSpPr>
          <p:spPr>
            <a:xfrm>
              <a:off x="224725" y="2006693"/>
              <a:ext cx="369333" cy="369333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EC3CC-4424-F878-13CC-EEC8F81AB76C}"/>
                </a:ext>
              </a:extLst>
            </p:cNvPr>
            <p:cNvSpPr txBox="1"/>
            <p:nvPr/>
          </p:nvSpPr>
          <p:spPr>
            <a:xfrm>
              <a:off x="644477" y="1940203"/>
              <a:ext cx="33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Copy</a:t>
              </a:r>
              <a:r>
                <a:rPr lang="en-US" dirty="0"/>
                <a:t> the prompt text below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70A19-88A0-8E0A-B94D-0063977A15D2}"/>
              </a:ext>
            </a:extLst>
          </p:cNvPr>
          <p:cNvSpPr/>
          <p:nvPr/>
        </p:nvSpPr>
        <p:spPr>
          <a:xfrm>
            <a:off x="1059424" y="4356783"/>
            <a:ext cx="5352573" cy="1348352"/>
          </a:xfrm>
          <a:prstGeom prst="rect">
            <a:avLst/>
          </a:prstGeom>
          <a:solidFill>
            <a:srgbClr val="F5F5F5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7CF01C-16F8-1A24-6D7C-E4E88B30DE23}"/>
              </a:ext>
            </a:extLst>
          </p:cNvPr>
          <p:cNvSpPr/>
          <p:nvPr/>
        </p:nvSpPr>
        <p:spPr>
          <a:xfrm>
            <a:off x="1658635" y="4543673"/>
            <a:ext cx="4368941" cy="925113"/>
          </a:xfrm>
          <a:prstGeom prst="roundRect">
            <a:avLst>
              <a:gd name="adj" fmla="val 62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D3FA9C-716D-DFA3-C481-94ADB30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59" y="4640472"/>
            <a:ext cx="357190" cy="38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DC0AC-76F9-44DB-6DFF-6CD0A83C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44" y="4547119"/>
            <a:ext cx="472322" cy="479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80E4C-CFE2-45F5-F81A-2226AA6D698C}"/>
              </a:ext>
            </a:extLst>
          </p:cNvPr>
          <p:cNvSpPr txBox="1"/>
          <p:nvPr/>
        </p:nvSpPr>
        <p:spPr>
          <a:xfrm>
            <a:off x="2066873" y="4656905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Paste the prompt here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575152" y="3966835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944484" y="3925817"/>
            <a:ext cx="454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Paste</a:t>
            </a:r>
            <a:r>
              <a:rPr lang="en-US" dirty="0"/>
              <a:t> the prompt text into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CFF22B-332F-DD06-32D4-1170534B3990}"/>
              </a:ext>
            </a:extLst>
          </p:cNvPr>
          <p:cNvGrpSpPr/>
          <p:nvPr userDrawn="1"/>
        </p:nvGrpSpPr>
        <p:grpSpPr>
          <a:xfrm>
            <a:off x="575152" y="6386730"/>
            <a:ext cx="5452424" cy="2275811"/>
            <a:chOff x="418397" y="6371801"/>
            <a:chExt cx="5452424" cy="22758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2B7C7-4506-5C1C-78E7-C3A487F36C29}"/>
                </a:ext>
              </a:extLst>
            </p:cNvPr>
            <p:cNvSpPr txBox="1"/>
            <p:nvPr userDrawn="1"/>
          </p:nvSpPr>
          <p:spPr>
            <a:xfrm>
              <a:off x="925191" y="6775717"/>
              <a:ext cx="4945630" cy="187189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64E30F-11ED-D0C7-97DC-CCCBB6D7C8AE}"/>
                </a:ext>
              </a:extLst>
            </p:cNvPr>
            <p:cNvSpPr/>
            <p:nvPr userDrawn="1"/>
          </p:nvSpPr>
          <p:spPr>
            <a:xfrm>
              <a:off x="418397" y="6438291"/>
              <a:ext cx="369333" cy="3693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F3A430-F864-17D6-CBBF-503A48F247D3}"/>
                </a:ext>
              </a:extLst>
            </p:cNvPr>
            <p:cNvSpPr txBox="1"/>
            <p:nvPr userDrawn="1"/>
          </p:nvSpPr>
          <p:spPr>
            <a:xfrm>
              <a:off x="838149" y="6371801"/>
              <a:ext cx="459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Paste</a:t>
              </a:r>
              <a:r>
                <a:rPr lang="en-US" dirty="0"/>
                <a:t> the Copilot output here (optional)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4691433" y="3967217"/>
            <a:ext cx="201541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359504" y="6425405"/>
            <a:ext cx="1194791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8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5592C-5C3F-425D-69B6-6EBA71FB3BE0}"/>
              </a:ext>
            </a:extLst>
          </p:cNvPr>
          <p:cNvSpPr txBox="1"/>
          <p:nvPr/>
        </p:nvSpPr>
        <p:spPr>
          <a:xfrm>
            <a:off x="133678" y="986124"/>
            <a:ext cx="6582711" cy="73243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EB7B98-28D0-EF55-96A8-6F504C74771F}"/>
              </a:ext>
            </a:extLst>
          </p:cNvPr>
          <p:cNvSpPr/>
          <p:nvPr/>
        </p:nvSpPr>
        <p:spPr>
          <a:xfrm>
            <a:off x="133678" y="503559"/>
            <a:ext cx="369333" cy="36933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C3CC-4424-F878-13CC-EEC8F81AB76C}"/>
              </a:ext>
            </a:extLst>
          </p:cNvPr>
          <p:cNvSpPr txBox="1"/>
          <p:nvPr/>
        </p:nvSpPr>
        <p:spPr>
          <a:xfrm>
            <a:off x="553430" y="530519"/>
            <a:ext cx="33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Copy</a:t>
            </a:r>
            <a:r>
              <a:rPr lang="en-US" dirty="0"/>
              <a:t> the prompt text below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A9197-0F46-CCC5-F1E5-B55BB344E49A}"/>
              </a:ext>
            </a:extLst>
          </p:cNvPr>
          <p:cNvSpPr/>
          <p:nvPr/>
        </p:nvSpPr>
        <p:spPr>
          <a:xfrm>
            <a:off x="182714" y="8469833"/>
            <a:ext cx="369333" cy="369333"/>
          </a:xfrm>
          <a:prstGeom prst="ellipse">
            <a:avLst/>
          </a:prstGeom>
          <a:solidFill>
            <a:srgbClr val="8E39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E0E7-E563-39A1-8E2E-36873DBC68E4}"/>
              </a:ext>
            </a:extLst>
          </p:cNvPr>
          <p:cNvSpPr txBox="1"/>
          <p:nvPr/>
        </p:nvSpPr>
        <p:spPr>
          <a:xfrm>
            <a:off x="552047" y="8480589"/>
            <a:ext cx="493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Paste</a:t>
            </a:r>
            <a:r>
              <a:rPr lang="en-US" dirty="0"/>
              <a:t> the prompt text into Copilot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4632FD-B87F-7FD2-8925-5911DDFFE023}"/>
              </a:ext>
            </a:extLst>
          </p:cNvPr>
          <p:cNvSpPr/>
          <p:nvPr userDrawn="1"/>
        </p:nvSpPr>
        <p:spPr>
          <a:xfrm>
            <a:off x="5405480" y="8536363"/>
            <a:ext cx="1171610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8F3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7329D2-D70B-2BFE-9EBB-B73C8245F0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714" y="1035538"/>
            <a:ext cx="6438288" cy="71223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Prompt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1239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E02B7C7-4506-5C1C-78E7-C3A487F36C29}"/>
              </a:ext>
            </a:extLst>
          </p:cNvPr>
          <p:cNvSpPr txBox="1"/>
          <p:nvPr userDrawn="1"/>
        </p:nvSpPr>
        <p:spPr>
          <a:xfrm>
            <a:off x="233266" y="983526"/>
            <a:ext cx="6515492" cy="79096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B71264-2E42-F87D-C6D8-850922DFA144}"/>
              </a:ext>
            </a:extLst>
          </p:cNvPr>
          <p:cNvSpPr/>
          <p:nvPr userDrawn="1"/>
        </p:nvSpPr>
        <p:spPr>
          <a:xfrm rot="10800000">
            <a:off x="5631297" y="599996"/>
            <a:ext cx="970382" cy="257784"/>
          </a:xfrm>
          <a:prstGeom prst="rightArrow">
            <a:avLst>
              <a:gd name="adj1" fmla="val 50000"/>
              <a:gd name="adj2" fmla="val 110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3D738-2F48-79AF-45A0-6D82F7978E3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91313" y="1100517"/>
            <a:ext cx="6392708" cy="771980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Response text goes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16967-9FC6-4343-F9D5-8C961DA993EF}"/>
              </a:ext>
            </a:extLst>
          </p:cNvPr>
          <p:cNvSpPr/>
          <p:nvPr userDrawn="1"/>
        </p:nvSpPr>
        <p:spPr>
          <a:xfrm>
            <a:off x="233266" y="514052"/>
            <a:ext cx="369333" cy="3693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F9AB-D9E8-F437-B289-02BD0E48BB64}"/>
              </a:ext>
            </a:extLst>
          </p:cNvPr>
          <p:cNvSpPr txBox="1"/>
          <p:nvPr userDrawn="1"/>
        </p:nvSpPr>
        <p:spPr>
          <a:xfrm>
            <a:off x="653017" y="541012"/>
            <a:ext cx="57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Copy/Paste</a:t>
            </a:r>
            <a:r>
              <a:rPr lang="en-US" dirty="0"/>
              <a:t> the Copilot response</a:t>
            </a:r>
          </a:p>
        </p:txBody>
      </p:sp>
    </p:spTree>
    <p:extLst>
      <p:ext uri="{BB962C8B-B14F-4D97-AF65-F5344CB8AC3E}">
        <p14:creationId xmlns:p14="http://schemas.microsoft.com/office/powerpoint/2010/main" val="36080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05A0-C7CE-4E2D-A550-C6A552F800F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429380"/>
            <a:ext cx="5143500" cy="2823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2025" b="0" kern="1200" cap="none" spc="-2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44E1717B-1127-422B-83A0-6DB1F04DE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8613" y="781051"/>
            <a:ext cx="768513" cy="390144"/>
          </a:xfrm>
          <a:prstGeom prst="rect">
            <a:avLst/>
          </a:prstGeom>
        </p:spPr>
      </p:pic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1916D18-34C4-4F22-9679-964B4BAAF19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28612" y="8237465"/>
            <a:ext cx="2521195" cy="1212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24413" eaLnBrk="0" hangingPunct="0"/>
            <a:r>
              <a: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8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Copyright Microsoft Corporation. All rights reserved. </a:t>
            </a:r>
            <a:endParaRPr lang="en-US" sz="675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5" name="Picture 4" descr="The Garage logo">
            <a:extLst>
              <a:ext uri="{FF2B5EF4-FFF2-40B4-BE49-F238E27FC236}">
                <a16:creationId xmlns:a16="http://schemas.microsoft.com/office/drawing/2014/main" id="{7EA932BD-2BAF-C2E9-E321-874414F28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3513108" y="5500395"/>
            <a:ext cx="4085671" cy="30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black icon foo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3" y="621793"/>
            <a:ext cx="6199383" cy="233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8610" y="2072645"/>
            <a:ext cx="6197918" cy="6273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7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black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9844" y="1912494"/>
            <a:ext cx="6197918" cy="9073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28588" indent="0">
              <a:buNone/>
              <a:defRPr>
                <a:solidFill>
                  <a:schemeClr val="bg1"/>
                </a:solidFill>
              </a:defRPr>
            </a:lvl2pPr>
            <a:lvl3pPr marL="257175" indent="0">
              <a:buNone/>
              <a:defRPr>
                <a:solidFill>
                  <a:schemeClr val="bg1"/>
                </a:solidFill>
              </a:defRPr>
            </a:lvl3pPr>
            <a:lvl4pPr marL="385763" indent="0">
              <a:buNone/>
              <a:defRPr>
                <a:solidFill>
                  <a:schemeClr val="bg1"/>
                </a:solidFill>
              </a:defRPr>
            </a:lvl4pPr>
            <a:lvl5pPr marL="5143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88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B05A0-C7CE-4E2D-A550-C6A552F800F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E884D-B6D6-4C1E-9F34-6C8FDD1AC1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10DB3-578C-8A4C-9B77-C4E640AD4035}"/>
              </a:ext>
            </a:extLst>
          </p:cNvPr>
          <p:cNvSpPr txBox="1"/>
          <p:nvPr userDrawn="1"/>
        </p:nvSpPr>
        <p:spPr>
          <a:xfrm>
            <a:off x="0" y="8873779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787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9" r:id="rId2"/>
    <p:sldLayoutId id="2147483698" r:id="rId3"/>
    <p:sldLayoutId id="2147483686" r:id="rId4"/>
    <p:sldLayoutId id="2147483690" r:id="rId5"/>
    <p:sldLayoutId id="2147483691" r:id="rId6"/>
    <p:sldLayoutId id="2147483696" r:id="rId7"/>
    <p:sldLayoutId id="2147485192" r:id="rId8"/>
    <p:sldLayoutId id="214748519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aka.ms/garage" TargetMode="External"/><Relationship Id="rId7" Type="http://schemas.openxmlformats.org/officeDocument/2006/relationships/hyperlink" Target="https://aka.ms/hack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.jpeg"/><Relationship Id="rId15" Type="http://schemas.openxmlformats.org/officeDocument/2006/relationships/image" Target="../media/image17.png"/><Relationship Id="rId10" Type="http://schemas.openxmlformats.org/officeDocument/2006/relationships/hyperlink" Target="https://aka.ms/garage/skillupai" TargetMode="External"/><Relationship Id="rId19" Type="http://schemas.openxmlformats.org/officeDocument/2006/relationships/image" Target="../media/image21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6449" y="872086"/>
            <a:ext cx="6405101" cy="7500461"/>
          </a:xfrm>
        </p:spPr>
        <p:txBody>
          <a:bodyPr anchor="t">
            <a:no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br>
              <a:rPr lang="en-US" sz="2400" dirty="0">
                <a:effectLst/>
              </a:rPr>
            </a:b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1</a:t>
            </a:r>
            <a:r>
              <a:rPr lang="en-US" sz="2000" dirty="0">
                <a:solidFill>
                  <a:srgbClr val="FF0000"/>
                </a:solidFill>
                <a:effectLst/>
              </a:rPr>
              <a:t>:00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  <a:effectLst/>
              </a:rPr>
              <a:t>.m. – 1:30a.m.: </a:t>
            </a:r>
            <a:r>
              <a:rPr lang="en-US" sz="2000" dirty="0">
                <a:effectLst/>
              </a:rPr>
              <a:t>Welcome/Introductions</a:t>
            </a:r>
            <a:br>
              <a:rPr lang="en-US" sz="2000" dirty="0">
                <a:effectLst/>
              </a:rPr>
            </a:br>
            <a:br>
              <a:rPr lang="en-US" sz="2000" dirty="0">
                <a:effectLst/>
              </a:rPr>
            </a:b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  <a:effectLst/>
              </a:rPr>
              <a:t>.30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  <a:effectLst/>
              </a:rPr>
              <a:t>.m. –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  <a:effectLst/>
              </a:rPr>
              <a:t>.00p.m: </a:t>
            </a:r>
            <a:r>
              <a:rPr lang="en-US" sz="2000" dirty="0">
                <a:effectLst/>
              </a:rPr>
              <a:t>Tour the Garage </a:t>
            </a:r>
            <a:br>
              <a:rPr lang="en-US" sz="2000" dirty="0">
                <a:effectLst/>
              </a:rPr>
            </a:br>
            <a:br>
              <a:rPr lang="en-US" sz="2000" dirty="0">
                <a:solidFill>
                  <a:srgbClr val="FF0000"/>
                </a:solidFill>
                <a:effectLst/>
              </a:rPr>
            </a:b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  <a:effectLst/>
              </a:rPr>
              <a:t>:00 a.m. -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  <a:effectLst/>
              </a:rPr>
              <a:t>:05 a.m</a:t>
            </a:r>
            <a:r>
              <a:rPr lang="en-US" sz="2000" dirty="0">
                <a:effectLst/>
              </a:rPr>
              <a:t>.: Break</a:t>
            </a:r>
            <a:br>
              <a:rPr lang="en-US" sz="2000" dirty="0">
                <a:effectLst/>
              </a:rPr>
            </a:br>
            <a:br>
              <a:rPr lang="en-US" sz="2000" dirty="0">
                <a:solidFill>
                  <a:srgbClr val="FF0000"/>
                </a:solidFill>
                <a:effectLst/>
              </a:rPr>
            </a:b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  <a:effectLst/>
              </a:rPr>
              <a:t>:05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  <a:effectLst/>
              </a:rPr>
              <a:t>.m. – </a:t>
            </a:r>
            <a:r>
              <a:rPr lang="en-US" sz="2000" dirty="0">
                <a:solidFill>
                  <a:srgbClr val="FF0000"/>
                </a:solidFill>
              </a:rPr>
              <a:t>2.15</a:t>
            </a:r>
            <a:r>
              <a:rPr lang="en-US" sz="2000" dirty="0">
                <a:solidFill>
                  <a:srgbClr val="FF0000"/>
                </a:solidFill>
                <a:effectLst/>
              </a:rPr>
              <a:t> p.m.: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Brainstorm </a:t>
            </a:r>
            <a:r>
              <a:rPr lang="en-US" sz="2000" dirty="0"/>
              <a:t>for some </a:t>
            </a:r>
            <a:r>
              <a:rPr lang="en-US" sz="2000" dirty="0">
                <a:effectLst/>
              </a:rPr>
              <a:t> DOD business opportunities/challenges you may want to tackle. </a:t>
            </a:r>
            <a:r>
              <a:rPr lang="en-US" sz="2000" dirty="0"/>
              <a:t>Sel</a:t>
            </a:r>
            <a:r>
              <a:rPr lang="en-US" sz="2000" dirty="0">
                <a:effectLst/>
              </a:rPr>
              <a:t>ect and refine opportunity with AI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Create a Logo with </a:t>
            </a:r>
            <a:r>
              <a:rPr lang="en-US" sz="2000" dirty="0" err="1">
                <a:effectLst/>
              </a:rPr>
              <a:t>Dalle</a:t>
            </a:r>
            <a:r>
              <a:rPr lang="en-US" sz="2000" dirty="0">
                <a:effectLst/>
              </a:rPr>
              <a:t>-E that will resonate with your idea</a:t>
            </a:r>
            <a:br>
              <a:rPr lang="en-US" sz="2000" dirty="0">
                <a:effectLst/>
              </a:rPr>
            </a:br>
            <a:br>
              <a:rPr lang="en-US" sz="2000" dirty="0">
                <a:solidFill>
                  <a:srgbClr val="FF0000"/>
                </a:solidFill>
                <a:effectLst/>
              </a:rPr>
            </a:b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  <a:effectLst/>
              </a:rPr>
              <a:t>:00 p.m. - 3:00 p.m</a:t>
            </a:r>
            <a:r>
              <a:rPr lang="en-US" sz="2000" dirty="0">
                <a:effectLst/>
              </a:rPr>
              <a:t>.: Continue Idea selection and scoring. </a:t>
            </a:r>
            <a:br>
              <a:rPr lang="en-US" sz="2000" dirty="0">
                <a:effectLst/>
              </a:rPr>
            </a:br>
            <a:br>
              <a:rPr lang="en-US" sz="2000" dirty="0">
                <a:effectLst/>
              </a:rPr>
            </a:br>
            <a:r>
              <a:rPr lang="en-US" sz="2000" dirty="0">
                <a:solidFill>
                  <a:srgbClr val="FF0000"/>
                </a:solidFill>
                <a:effectLst/>
              </a:rPr>
              <a:t>2:15 p.m. - 4:00 p.m.: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Group formation and Value Mapping.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Validate solution with target audience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Create Story board and </a:t>
            </a:r>
            <a:r>
              <a:rPr lang="en-US" sz="2000" dirty="0" err="1">
                <a:effectLst/>
              </a:rPr>
              <a:t>Powerpoint</a:t>
            </a:r>
            <a:r>
              <a:rPr lang="en-US" sz="2000" dirty="0">
                <a:effectLst/>
              </a:rPr>
              <a:t> for Presentation</a:t>
            </a:r>
            <a:r>
              <a:rPr lang="en-US" sz="2000" dirty="0"/>
              <a:t> to Leadership  or sponsor</a:t>
            </a:r>
            <a:r>
              <a:rPr lang="en-US" sz="2000" dirty="0">
                <a:effectLst/>
              </a:rPr>
              <a:t>.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Maker Attach activity to create your own Mugs</a:t>
            </a: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55" y="-214491"/>
            <a:ext cx="1916847" cy="1880082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Focus on a big opportunity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0C62E-7BA9-3B46-D92B-8B9C960C0AEA}"/>
              </a:ext>
            </a:extLst>
          </p:cNvPr>
          <p:cNvSpPr/>
          <p:nvPr/>
        </p:nvSpPr>
        <p:spPr>
          <a:xfrm>
            <a:off x="1103764" y="2423826"/>
            <a:ext cx="953301" cy="784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0C31C-F145-3487-BFEF-E0D635E3D62E}"/>
              </a:ext>
            </a:extLst>
          </p:cNvPr>
          <p:cNvSpPr/>
          <p:nvPr/>
        </p:nvSpPr>
        <p:spPr>
          <a:xfrm>
            <a:off x="2244069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9BDC8-FCDE-CC9D-263B-469982CA2E83}"/>
              </a:ext>
            </a:extLst>
          </p:cNvPr>
          <p:cNvSpPr/>
          <p:nvPr/>
        </p:nvSpPr>
        <p:spPr>
          <a:xfrm>
            <a:off x="3384375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50E29-4751-FBB1-C708-72799B06A720}"/>
              </a:ext>
            </a:extLst>
          </p:cNvPr>
          <p:cNvSpPr/>
          <p:nvPr/>
        </p:nvSpPr>
        <p:spPr>
          <a:xfrm>
            <a:off x="4524680" y="2423826"/>
            <a:ext cx="953301" cy="78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Sponsor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40A96-9295-02ED-0C5D-CCFE89EA8964}"/>
              </a:ext>
            </a:extLst>
          </p:cNvPr>
          <p:cNvSpPr/>
          <p:nvPr/>
        </p:nvSpPr>
        <p:spPr>
          <a:xfrm>
            <a:off x="260470" y="1839116"/>
            <a:ext cx="738025" cy="750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CF91C-88A6-4A49-79B7-0E137EFBC3DC}"/>
              </a:ext>
            </a:extLst>
          </p:cNvPr>
          <p:cNvSpPr txBox="1"/>
          <p:nvPr/>
        </p:nvSpPr>
        <p:spPr>
          <a:xfrm>
            <a:off x="860223" y="1302292"/>
            <a:ext cx="486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Garage Growth Framework</a:t>
            </a:r>
            <a:endParaRPr lang="en-US" sz="105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14:cNvPr>
              <p14:cNvContentPartPr/>
              <p14:nvPr/>
            </p14:nvContentPartPr>
            <p14:xfrm>
              <a:off x="427563" y="1852043"/>
              <a:ext cx="5504854" cy="183345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99308E-2A07-4BA0-43A7-CA785C71A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03" y="1842683"/>
                <a:ext cx="5523574" cy="185217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CE7597B-F248-55F7-06F1-8E01B7975822}"/>
              </a:ext>
            </a:extLst>
          </p:cNvPr>
          <p:cNvSpPr txBox="1"/>
          <p:nvPr/>
        </p:nvSpPr>
        <p:spPr>
          <a:xfrm>
            <a:off x="5903556" y="2259877"/>
            <a:ext cx="954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Product, Service,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F3CE-4DA9-6805-162A-F0DDE411ECB9}"/>
              </a:ext>
            </a:extLst>
          </p:cNvPr>
          <p:cNvSpPr txBox="1"/>
          <p:nvPr/>
        </p:nvSpPr>
        <p:spPr>
          <a:xfrm>
            <a:off x="5903556" y="2664432"/>
            <a:ext cx="8926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Feature/Capability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0B9BC-39B9-F9CD-ADBF-2E992678426C}"/>
              </a:ext>
            </a:extLst>
          </p:cNvPr>
          <p:cNvSpPr txBox="1"/>
          <p:nvPr/>
        </p:nvSpPr>
        <p:spPr>
          <a:xfrm>
            <a:off x="5903556" y="2974158"/>
            <a:ext cx="6890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Transfer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69021-ADA1-AC03-87BC-E5ACCCEDAC83}"/>
              </a:ext>
            </a:extLst>
          </p:cNvPr>
          <p:cNvSpPr txBox="1"/>
          <p:nvPr/>
        </p:nvSpPr>
        <p:spPr>
          <a:xfrm>
            <a:off x="5903555" y="3316103"/>
            <a:ext cx="5287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740CA-5715-72E7-3C6A-B0B3F8E39AD0}"/>
              </a:ext>
            </a:extLst>
          </p:cNvPr>
          <p:cNvSpPr txBox="1"/>
          <p:nvPr/>
        </p:nvSpPr>
        <p:spPr>
          <a:xfrm>
            <a:off x="4024782" y="3677125"/>
            <a:ext cx="8478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Vetted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0288A-ECD8-84BC-8AA0-A26710AB83C5}"/>
              </a:ext>
            </a:extLst>
          </p:cNvPr>
          <p:cNvSpPr txBox="1"/>
          <p:nvPr/>
        </p:nvSpPr>
        <p:spPr>
          <a:xfrm>
            <a:off x="2991438" y="2020626"/>
            <a:ext cx="6867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 to 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E357F-B6A6-9299-39E4-56C0817344CA}"/>
              </a:ext>
            </a:extLst>
          </p:cNvPr>
          <p:cNvSpPr txBox="1"/>
          <p:nvPr/>
        </p:nvSpPr>
        <p:spPr>
          <a:xfrm>
            <a:off x="1851990" y="3729014"/>
            <a:ext cx="5866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to 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5CEEC-3CEA-4DBE-FB7C-E2C6DA5FD6F8}"/>
              </a:ext>
            </a:extLst>
          </p:cNvPr>
          <p:cNvSpPr txBox="1"/>
          <p:nvPr/>
        </p:nvSpPr>
        <p:spPr>
          <a:xfrm>
            <a:off x="301337" y="2382987"/>
            <a:ext cx="6562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Ideas</a:t>
            </a:r>
          </a:p>
        </p:txBody>
      </p:sp>
    </p:spTree>
    <p:extLst>
      <p:ext uri="{BB962C8B-B14F-4D97-AF65-F5344CB8AC3E}">
        <p14:creationId xmlns:p14="http://schemas.microsoft.com/office/powerpoint/2010/main" val="5206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277230" y="942133"/>
            <a:ext cx="60841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Identify</a:t>
            </a:r>
            <a:r>
              <a:rPr lang="en-US" sz="2800" dirty="0"/>
              <a:t> an </a:t>
            </a:r>
            <a:r>
              <a:rPr lang="en-IE" sz="2800" dirty="0"/>
              <a:t>opportunity to tackle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What’s the most impactful opportunity  for your team to focus 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Could we find a sponsor internally if our prototyped resonated with people?</a:t>
            </a:r>
          </a:p>
          <a:p>
            <a:endParaRPr lang="en-US" sz="2800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88478" y="752946"/>
            <a:ext cx="633844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Your </a:t>
            </a:r>
            <a:r>
              <a:rPr lang="en-US" sz="2800" b="1" dirty="0"/>
              <a:t>BIG</a:t>
            </a:r>
            <a:r>
              <a:rPr lang="en-US" sz="2800" dirty="0"/>
              <a:t> opportunity (framing)</a:t>
            </a:r>
          </a:p>
          <a:p>
            <a:endParaRPr lang="en-US" sz="2800" dirty="0"/>
          </a:p>
          <a:p>
            <a:r>
              <a:rPr lang="en-US" sz="2800" dirty="0"/>
              <a:t>Let’s begin with the ‘</a:t>
            </a:r>
            <a:r>
              <a:rPr lang="en-US" sz="2800" dirty="0">
                <a:highlight>
                  <a:srgbClr val="FFFF00"/>
                </a:highlight>
              </a:rPr>
              <a:t>end in mind</a:t>
            </a:r>
            <a:r>
              <a:rPr lang="en-US" sz="2800" dirty="0"/>
              <a:t>’: </a:t>
            </a:r>
          </a:p>
          <a:p>
            <a:endParaRPr lang="en-US" sz="2800" dirty="0"/>
          </a:p>
          <a:p>
            <a:r>
              <a:rPr lang="en-IE" sz="2800" dirty="0"/>
              <a:t>Long-term ambition / goal?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do you want to do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do you want to be in 6 months, a year, or even five years from now?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936963" y="1192505"/>
            <a:ext cx="5267727" cy="4124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/>
              <a:t>Your BIG idea (what you choose to explore)</a:t>
            </a:r>
          </a:p>
          <a:p>
            <a:endParaRPr lang="en-US" sz="2200" dirty="0">
              <a:solidFill>
                <a:srgbClr val="0070C0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How might we …..</a:t>
            </a: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rgbClr val="0070C0"/>
              </a:solidFill>
            </a:endParaRPr>
          </a:p>
          <a:p>
            <a:endParaRPr lang="en-IE" sz="2800" dirty="0">
              <a:solidFill>
                <a:srgbClr val="0070C0"/>
              </a:solidFill>
            </a:endParaRPr>
          </a:p>
          <a:p>
            <a:br>
              <a:rPr lang="en-US" sz="2800" dirty="0">
                <a:solidFill>
                  <a:srgbClr val="0070C0"/>
                </a:solidFill>
              </a:rPr>
            </a:br>
            <a:br>
              <a:rPr lang="en-US" sz="2800" dirty="0">
                <a:solidFill>
                  <a:srgbClr val="0070C0"/>
                </a:solidFill>
              </a:rPr>
            </a:b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92" y="1060092"/>
            <a:ext cx="6486416" cy="71695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I want you to enhance and refine the strategic opportunity statement for </a:t>
            </a:r>
            <a:r>
              <a:rPr lang="en-GB" sz="1800" b="0" i="0" dirty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below using the following framing and criteria: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An opportunity statement requires a clear, visionary, and actionable directive. An effective statement should ignite passion, drive focus, and communicate a future-oriented vision.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The attributes of a good opportunity statement 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Visionary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The statement should paint a compelling picture of the future and describe what success looks like. It should challenge the status quo and inspire a bold new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Customer-Centric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It must emphasize creating value for the customer, understanding their needs, and how the transformation will enhance their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Outcome-Focused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Instead of merely describing actions (like "implement AI"), it should describe desired outcomes ("become the industry benchmark for AI-driven personalized experiences").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Measurable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While it's aspirational, it should hint at something that can be tracked and measured. This allows the team to understand progress and adjust strategies as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i="0" dirty="0">
                <a:solidFill>
                  <a:srgbClr val="000000"/>
                </a:solidFill>
                <a:effectLst/>
              </a:rPr>
              <a:t>Urgency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: Especially in a rapidly changing digital environment, the statement should create a sense of urgency, emphasizing the importance of acting now.</a:t>
            </a:r>
          </a:p>
          <a:p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</a:rPr>
              <a:t>Enhance the draft opportunity statement below. Give me three very different variations.</a:t>
            </a:r>
          </a:p>
          <a:p>
            <a:endParaRPr lang="en-GB" sz="1800" dirty="0">
              <a:solidFill>
                <a:srgbClr val="000000"/>
              </a:solidFill>
            </a:endParaRPr>
          </a:p>
          <a:p>
            <a:r>
              <a:rPr lang="en-GB" sz="1800" b="0" i="0" dirty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br>
              <a:rPr lang="en-GB" sz="1800" b="0" i="0" dirty="0">
                <a:solidFill>
                  <a:srgbClr val="000000"/>
                </a:solidFill>
                <a:effectLst/>
              </a:rPr>
            </a:br>
            <a:r>
              <a:rPr lang="en-GB" sz="1800" dirty="0">
                <a:solidFill>
                  <a:srgbClr val="0070C0"/>
                </a:solidFill>
              </a:rPr>
              <a:t>How might </a:t>
            </a:r>
            <a:r>
              <a:rPr lang="en-IE" sz="1800" dirty="0">
                <a:solidFill>
                  <a:srgbClr val="0070C0"/>
                </a:solidFill>
              </a:rPr>
              <a:t>[our company] …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3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7564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  <a:latin typeface="Aptos" panose="02110004020202020204"/>
              </a:rPr>
              <a:t>Enhance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challenge/opportunity to explore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0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804597" y="36574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Generate ideas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4487"/>
            <a:ext cx="680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radical ideas to realize that huge potential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15A275-77D1-C7EB-845E-555170F7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Generate 5 radical ideas to tackle the strategic opportunity statement below.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ideas should challenge the status quo and seek to disrupt the </a:t>
            </a:r>
            <a:r>
              <a:rPr lang="en-GB" sz="2400" dirty="0">
                <a:solidFill>
                  <a:srgbClr val="00B0F0"/>
                </a:solidFill>
              </a:rPr>
              <a:t>[market] [our company]</a:t>
            </a:r>
            <a:r>
              <a:rPr lang="en-GB" sz="2400" dirty="0">
                <a:solidFill>
                  <a:schemeClr val="tx1"/>
                </a:solidFill>
              </a:rPr>
              <a:t> operates in.</a:t>
            </a:r>
          </a:p>
          <a:p>
            <a:pPr algn="l"/>
            <a:r>
              <a:rPr lang="en-GB" sz="2400" dirty="0">
                <a:solidFill>
                  <a:schemeClr val="tx1"/>
                </a:solidFill>
              </a:rPr>
              <a:t>The ideas should excite and energise the senior leadership team, be written from a strategic business opportunity perspective, have huge potential, and be brief and to the point.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Highlight how the idea disrupts the status quo.</a:t>
            </a:r>
          </a:p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</a:rPr>
              <a:t>Optimise for brevity.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strategic opportunity statement is: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b="0" i="0" dirty="0">
                <a:solidFill>
                  <a:srgbClr val="00B0F0"/>
                </a:solidFill>
                <a:effectLst/>
              </a:rPr>
              <a:t>How might we ....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636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401" y="6412297"/>
            <a:ext cx="6405101" cy="1014113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AI-powered Innovation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Using AI  to accelerate your Innovation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Piali Ghose: Sr Director Garage Reston DC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Daniel Seitz: Lab Manager Reston DC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A white and black logo&#10;&#10;Description automatically generated">
            <a:extLst>
              <a:ext uri="{FF2B5EF4-FFF2-40B4-BE49-F238E27FC236}">
                <a16:creationId xmlns:a16="http://schemas.microsoft.com/office/drawing/2014/main" id="{ABA21EA9-7F26-178E-E105-8EF70D9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25287"/>
            <a:ext cx="3441984" cy="337596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497127"/>
            <a:ext cx="1019345" cy="3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radical ideas to realize that huge potential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32699-F334-9FD9-6497-D5B0677637F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Rate, rank, select ideas with best potential</a:t>
            </a:r>
            <a:endParaRPr 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D12BE-47C2-B41E-A54E-51CF1189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I want you to rate and rank the 5 radical ideas.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Use the following context and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Desirability:  Does the idea show a deep understanding of the customer’s needs, wants, and limitations?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Opportunity Relevance:  Does the idea address a significant problem or challenge faced by the customer?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Innovation Level:  Is the idea new and creative, or is it a replication of existing solutions?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Feasibility: Can the product or service be built? Can the idea be quickly turned into a prototype for testing?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Market Opportunity: Is there a market for this idea? What is the estimated TAM and are there potential customers willing to pay for this idea.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Apply that criteria to the 5 radical ideas and score each idea on each criterion on a scale of 0 to 5, where 0 is lowest and 5 is highest, and rank them in a table.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319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IDEATE:</a:t>
            </a:r>
            <a:r>
              <a:rPr lang="en-US" b="1" dirty="0"/>
              <a:t> </a:t>
            </a:r>
            <a:r>
              <a:rPr lang="en-US" dirty="0">
                <a:solidFill>
                  <a:srgbClr val="FF0000"/>
                </a:solidFill>
              </a:rPr>
              <a:t>Rate, rank, select ideas with best potential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4C21E-D579-C654-F91D-8D0022B6A2B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43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Hack together something to 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66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Protype storyboard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To help tell the story, for the idea below I want you to generate a 6-panel storyboard outline to explain to </a:t>
            </a:r>
            <a:r>
              <a:rPr lang="en-GB" sz="2000" dirty="0">
                <a:solidFill>
                  <a:srgbClr val="00B0F0"/>
                </a:solidFill>
              </a:rPr>
              <a:t>[customer segment] </a:t>
            </a:r>
            <a:r>
              <a:rPr lang="en-GB" sz="2000" dirty="0">
                <a:solidFill>
                  <a:schemeClr val="tx1"/>
                </a:solidFill>
              </a:rPr>
              <a:t>how the idea will work and deliver net new value.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storyboard should be specific to the idea below.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storyboard should be designed to help create a demo video.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storyboard outline should include a voice-over for each panel.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Represent the storyboard in a table format.</a:t>
            </a:r>
          </a:p>
          <a:p>
            <a:r>
              <a:rPr lang="en-GB" sz="2000" dirty="0">
                <a:solidFill>
                  <a:schemeClr val="tx1"/>
                </a:solidFill>
              </a:rPr>
              <a:t>Optimise for brevity.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The final idea is:</a:t>
            </a:r>
            <a:br>
              <a:rPr lang="en-GB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b="0" i="0" dirty="0">
                <a:solidFill>
                  <a:srgbClr val="00B0F0"/>
                </a:solidFill>
                <a:effectLst/>
                <a:latin typeface="-apple-system"/>
              </a:rPr>
              <a:t>[copy chosen idea here]</a:t>
            </a:r>
          </a:p>
          <a:p>
            <a:endParaRPr lang="en-GB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77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storyboard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918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 </a:t>
            </a:r>
            <a:r>
              <a:rPr lang="en-US" dirty="0">
                <a:solidFill>
                  <a:srgbClr val="FF0000"/>
                </a:solidFill>
              </a:rPr>
              <a:t>Create storyboard images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0" i="0" dirty="0">
                <a:solidFill>
                  <a:srgbClr val="000000"/>
                </a:solidFill>
                <a:effectLst/>
              </a:rPr>
              <a:t>Create an image in the style of a storyboard sketch for panel 1</a:t>
            </a:r>
          </a:p>
        </p:txBody>
      </p:sp>
    </p:spTree>
    <p:extLst>
      <p:ext uri="{BB962C8B-B14F-4D97-AF65-F5344CB8AC3E}">
        <p14:creationId xmlns:p14="http://schemas.microsoft.com/office/powerpoint/2010/main" val="55295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-58017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Create storyboard images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7BADC-858C-9182-E417-E0A6C75283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947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Value Proposition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please create a value proposition canvas, in a table format, with </a:t>
            </a:r>
            <a:r>
              <a:rPr lang="en-GB" sz="2800" dirty="0">
                <a:solidFill>
                  <a:srgbClr val="00B0F0"/>
                </a:solidFill>
              </a:rPr>
              <a:t>[our company] </a:t>
            </a:r>
            <a:r>
              <a:rPr lang="en-GB" sz="2800" dirty="0">
                <a:solidFill>
                  <a:schemeClr val="tx1"/>
                </a:solidFill>
              </a:rPr>
              <a:t>as the provider for the value map and </a:t>
            </a:r>
            <a:r>
              <a:rPr lang="en-GB" sz="2800" dirty="0">
                <a:solidFill>
                  <a:srgbClr val="00B0F0"/>
                </a:solidFill>
              </a:rPr>
              <a:t>[customer segment] </a:t>
            </a:r>
            <a:r>
              <a:rPr lang="en-GB" sz="2800" dirty="0">
                <a:solidFill>
                  <a:schemeClr val="tx1"/>
                </a:solidFill>
              </a:rPr>
              <a:t>as the customer profile. 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Optimise for brevity.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800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Microsoft logo">
            <a:extLst>
              <a:ext uri="{FF2B5EF4-FFF2-40B4-BE49-F238E27FC236}">
                <a16:creationId xmlns:a16="http://schemas.microsoft.com/office/drawing/2014/main" id="{58B8A915-3593-9858-A299-B51EA48A7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3" y="102173"/>
            <a:ext cx="925830" cy="414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482E40-00CF-3ACB-7F16-1440E108B7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6" y="758197"/>
            <a:ext cx="2139977" cy="311624"/>
          </a:xfrm>
        </p:spPr>
        <p:txBody>
          <a:bodyPr>
            <a:normAutofit fontScale="90000"/>
          </a:bodyPr>
          <a:lstStyle/>
          <a:p>
            <a:r>
              <a:rPr lang="en-US" dirty="0"/>
              <a:t>The Garage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A7A1B62B-86A7-8017-2F2D-0590AC1C8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448174" y="205019"/>
            <a:ext cx="1265031" cy="771525"/>
          </a:xfrm>
          <a:prstGeom prst="wedgeEllipseCallout">
            <a:avLst>
              <a:gd name="adj1" fmla="val -63429"/>
              <a:gd name="adj2" fmla="val 36009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45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For every employee!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B2B8C-7ABA-E17B-2C9C-16E840EBB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9038" y="1117394"/>
            <a:ext cx="24477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Bef>
                <a:spcPts val="338"/>
              </a:spcBef>
              <a:spcAft>
                <a:spcPts val="563"/>
              </a:spcAft>
              <a:defRPr/>
            </a:pPr>
            <a:r>
              <a:rPr lang="en-US" sz="900" b="1" dirty="0">
                <a:solidFill>
                  <a:srgbClr val="FFFFFF"/>
                </a:solidFill>
                <a:latin typeface="Segoe UI"/>
                <a:ea typeface="MS Mincho" panose="02020609040205080304" pitchFamily="49" charset="-128"/>
                <a:cs typeface="Segoe UI Semibold" panose="020B0702040204020203" pitchFamily="34" charset="0"/>
              </a:rPr>
              <a:t>The Garage drives a culture of innovation</a:t>
            </a:r>
            <a:br>
              <a:rPr lang="en-US" sz="1013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We deliver programs and experiences to </a:t>
            </a:r>
            <a:b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our employees, customers, and ecosystem</a:t>
            </a:r>
            <a:b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light" panose="020B0402040204020203" pitchFamily="34" charset="0"/>
                <a:ea typeface="MS Mincho" panose="02020609040205080304" pitchFamily="49" charset="-128"/>
                <a:cs typeface="Segoe UI Semilight" panose="020B0402040204020203" pitchFamily="34" charset="0"/>
              </a:rPr>
              <a:t>that drive collaboration, creativity, and experimentation.</a:t>
            </a:r>
            <a:endParaRPr lang="en-US" sz="1125" dirty="0">
              <a:solidFill>
                <a:srgbClr val="FFFFFF"/>
              </a:solidFill>
              <a:latin typeface="Segoe UI Semilight" panose="020B0402040204020203" pitchFamily="34" charset="0"/>
              <a:ea typeface="MS Mincho" panose="02020609040205080304" pitchFamily="49" charset="-128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1797-757D-0ECC-DBE6-CAA2E79B3E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697287" y="1099939"/>
            <a:ext cx="2036411" cy="128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spcAft>
                <a:spcPts val="563"/>
              </a:spcAft>
              <a:defRPr/>
            </a:pP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In-person + virtual!  </a:t>
            </a:r>
            <a:b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Talks!  Workshops!  Hacks!</a:t>
            </a:r>
            <a:b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</a:br>
            <a:r>
              <a:rPr lang="en-US" sz="1125" dirty="0">
                <a:solidFill>
                  <a:srgbClr val="FFFFFF"/>
                </a:solidFill>
                <a:latin typeface="Segoe UI Semibold" panose="020B0702040204020203" pitchFamily="34" charset="0"/>
                <a:ea typeface="MS Mincho" panose="02020609040205080304" pitchFamily="49" charset="-128"/>
                <a:cs typeface="Segoe UI Semibold" panose="020B0702040204020203" pitchFamily="34" charset="0"/>
              </a:rPr>
              <a:t>For all roles! all skill levels!</a:t>
            </a:r>
          </a:p>
          <a:p>
            <a:pPr defTabSz="514331">
              <a:spcAft>
                <a:spcPts val="563"/>
              </a:spcAft>
              <a:defRPr/>
            </a:pPr>
            <a:r>
              <a:rPr lang="en-US" sz="1125" dirty="0">
                <a:solidFill>
                  <a:srgbClr val="FFFFFF"/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</a:rPr>
              <a:t>Find out more </a:t>
            </a:r>
            <a:r>
              <a:rPr lang="en-US" sz="1125" dirty="0">
                <a:solidFill>
                  <a:srgbClr val="A80000">
                    <a:lumMod val="20000"/>
                    <a:lumOff val="80000"/>
                  </a:srgbClr>
                </a:solidFill>
                <a:latin typeface="Segoe"/>
                <a:ea typeface="MS Mincho" panose="02020609040205080304" pitchFamily="49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aka.ms/garage</a:t>
            </a:r>
            <a:endParaRPr lang="en-US" sz="1125" dirty="0">
              <a:solidFill>
                <a:srgbClr val="A80000">
                  <a:lumMod val="20000"/>
                  <a:lumOff val="80000"/>
                </a:srgbClr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spcAft>
                <a:spcPts val="563"/>
              </a:spcAft>
              <a:defRPr/>
            </a:pPr>
            <a:endParaRPr lang="en-US" sz="112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 descr="The Garage facility at One Microsoft Court in Dublin, Ireland">
            <a:extLst>
              <a:ext uri="{FF2B5EF4-FFF2-40B4-BE49-F238E27FC236}">
                <a16:creationId xmlns:a16="http://schemas.microsoft.com/office/drawing/2014/main" id="{5B3257C3-A8BE-4C75-83C4-BA8628E9B2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40" b="13589"/>
          <a:stretch/>
        </p:blipFill>
        <p:spPr bwMode="auto">
          <a:xfrm>
            <a:off x="4746062" y="206079"/>
            <a:ext cx="1903095" cy="948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mployees entering The Garage facility at Microsoft Israel R&amp;D Center in Herzliya, Israel">
            <a:extLst>
              <a:ext uri="{FF2B5EF4-FFF2-40B4-BE49-F238E27FC236}">
                <a16:creationId xmlns:a16="http://schemas.microsoft.com/office/drawing/2014/main" id="{E551759A-503B-42E6-B9E9-95ED0EA7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1235369"/>
            <a:ext cx="1902738" cy="1037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Employees participating in a workshop at The Garage New England in the Microsoft New England Development Center in Cambridge, MA, USA&#10;">
            <a:extLst>
              <a:ext uri="{FF2B5EF4-FFF2-40B4-BE49-F238E27FC236}">
                <a16:creationId xmlns:a16="http://schemas.microsoft.com/office/drawing/2014/main" id="{DE60D79B-066D-8F4B-E981-7EEDE9E43A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062" y="2344758"/>
            <a:ext cx="1903095" cy="10008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750087-EB14-5995-FDBB-3E7D45FC0C71}"/>
              </a:ext>
            </a:extLst>
          </p:cNvPr>
          <p:cNvSpPr txBox="1"/>
          <p:nvPr/>
        </p:nvSpPr>
        <p:spPr>
          <a:xfrm>
            <a:off x="3645714" y="2097369"/>
            <a:ext cx="1056624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1">
              <a:defRPr/>
            </a:pPr>
            <a: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Garage </a:t>
            </a:r>
            <a:b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788" b="1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 Locations</a:t>
            </a:r>
            <a:endParaRPr lang="en-US" sz="788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Dublin, Ireland</a:t>
            </a: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Puget Sound, WA,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Bay Area, CA,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Vancouver, BC, Canada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England,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York City, NY,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Reston/DC, VA,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Atlanta, GA, USA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Herzliya, Israel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Hyderabad, India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Bengaluru, India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Beijing, China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Lagos, Nigeria</a:t>
            </a:r>
            <a:endParaRPr lang="en-US" sz="675" dirty="0">
              <a:solidFill>
                <a:srgbClr val="FFFFFF"/>
              </a:solidFill>
              <a:latin typeface="Sego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514331">
              <a:defRPr/>
            </a:pPr>
            <a:r>
              <a:rPr lang="en-US" sz="675" dirty="0">
                <a:solidFill>
                  <a:srgbClr val="FFFFFF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Nairobi, Kenya</a:t>
            </a:r>
            <a:endParaRPr lang="en-US" sz="1013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4" name="Group 33" descr="Logo and link for the Microsoft Global Hackathon&#10;">
            <a:extLst>
              <a:ext uri="{FF2B5EF4-FFF2-40B4-BE49-F238E27FC236}">
                <a16:creationId xmlns:a16="http://schemas.microsoft.com/office/drawing/2014/main" id="{3C6D6FAA-1519-E3DE-795E-DB0597FBE2B3}"/>
              </a:ext>
            </a:extLst>
          </p:cNvPr>
          <p:cNvGrpSpPr/>
          <p:nvPr/>
        </p:nvGrpSpPr>
        <p:grpSpPr>
          <a:xfrm>
            <a:off x="329157" y="2137894"/>
            <a:ext cx="3176071" cy="771525"/>
            <a:chOff x="669392" y="3717108"/>
            <a:chExt cx="5646348" cy="1371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7E25A-DD8B-E180-D9E3-48AB023217E2}"/>
                </a:ext>
              </a:extLst>
            </p:cNvPr>
            <p:cNvSpPr/>
            <p:nvPr/>
          </p:nvSpPr>
          <p:spPr bwMode="auto">
            <a:xfrm>
              <a:off x="669392" y="3717108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The Global Hackathon</a:t>
              </a:r>
              <a:b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125" dirty="0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aka.ms/hack</a:t>
              </a:r>
              <a:endParaRPr lang="en-US" sz="1125" dirty="0">
                <a:solidFill>
                  <a:srgbClr val="A80000">
                    <a:lumMod val="20000"/>
                    <a:lumOff val="8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C6D9F-8CDD-658E-4864-43460F317DA4}"/>
                </a:ext>
              </a:extLst>
            </p:cNvPr>
            <p:cNvSpPr/>
            <p:nvPr/>
          </p:nvSpPr>
          <p:spPr bwMode="auto">
            <a:xfrm>
              <a:off x="720890" y="3756131"/>
              <a:ext cx="2445488" cy="1303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70" tIns="82296" rIns="102870" bIns="82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2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 descr="Hackathon logo&#10;">
              <a:extLst>
                <a:ext uri="{FF2B5EF4-FFF2-40B4-BE49-F238E27FC236}">
                  <a16:creationId xmlns:a16="http://schemas.microsoft.com/office/drawing/2014/main" id="{5FBD6FE9-BD9D-D130-73AE-F21B48F2B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579" t="19500" r="14117" b="34337"/>
            <a:stretch/>
          </p:blipFill>
          <p:spPr>
            <a:xfrm>
              <a:off x="827035" y="4177510"/>
              <a:ext cx="2286000" cy="462515"/>
            </a:xfrm>
            <a:prstGeom prst="rect">
              <a:avLst/>
            </a:prstGeom>
          </p:spPr>
        </p:pic>
      </p:grpSp>
      <p:grpSp>
        <p:nvGrpSpPr>
          <p:cNvPr id="21" name="Group 20" descr="Logo and link for SkillUp AI in The Garage&#10;">
            <a:extLst>
              <a:ext uri="{FF2B5EF4-FFF2-40B4-BE49-F238E27FC236}">
                <a16:creationId xmlns:a16="http://schemas.microsoft.com/office/drawing/2014/main" id="{1D9A83C7-7982-0044-584B-ACB79D08E3ED}"/>
              </a:ext>
            </a:extLst>
          </p:cNvPr>
          <p:cNvGrpSpPr/>
          <p:nvPr/>
        </p:nvGrpSpPr>
        <p:grpSpPr>
          <a:xfrm>
            <a:off x="354417" y="3037098"/>
            <a:ext cx="3176071" cy="771525"/>
            <a:chOff x="669392" y="4633332"/>
            <a:chExt cx="5646348" cy="1371600"/>
          </a:xfrm>
        </p:grpSpPr>
        <p:pic>
          <p:nvPicPr>
            <p:cNvPr id="17" name="Picture 16" descr="SillUp AI logo">
              <a:extLst>
                <a:ext uri="{FF2B5EF4-FFF2-40B4-BE49-F238E27FC236}">
                  <a16:creationId xmlns:a16="http://schemas.microsoft.com/office/drawing/2014/main" id="{124F91CD-3FBE-9E73-2E6E-CE1C8CFA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803" b="3840"/>
            <a:stretch/>
          </p:blipFill>
          <p:spPr>
            <a:xfrm>
              <a:off x="720311" y="4690215"/>
              <a:ext cx="2445488" cy="12630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EEA68-E49E-7293-F58F-E785E66DEAD8}"/>
                </a:ext>
              </a:extLst>
            </p:cNvPr>
            <p:cNvSpPr/>
            <p:nvPr/>
          </p:nvSpPr>
          <p:spPr bwMode="auto">
            <a:xfrm>
              <a:off x="669392" y="4633332"/>
              <a:ext cx="5646348" cy="1371600"/>
            </a:xfrm>
            <a:prstGeom prst="rect">
              <a:avLst/>
            </a:prstGeom>
            <a:no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1615" tIns="51435" rIns="51435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SkillUp AI in The Garage</a:t>
              </a:r>
            </a:p>
            <a:p>
              <a:pPr defTabSz="52451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25" dirty="0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aka.ms/garage/</a:t>
              </a:r>
              <a:r>
                <a:rPr lang="en-US" sz="1125" dirty="0" err="1">
                  <a:solidFill>
                    <a:srgbClr val="A80000">
                      <a:lumMod val="20000"/>
                      <a:lumOff val="80000"/>
                    </a:srgbClr>
                  </a:solidFill>
                  <a:latin typeface="Segoe UI Semibold"/>
                  <a:ea typeface="Segoe UI" pitchFamily="34" charset="0"/>
                  <a:cs typeface="Segoe UI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skillupai</a:t>
              </a:r>
              <a:r>
                <a:rPr lang="en-US" sz="11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pic>
        <p:nvPicPr>
          <p:cNvPr id="13" name="Picture 12" descr="The Garage logo">
            <a:extLst>
              <a:ext uri="{FF2B5EF4-FFF2-40B4-BE49-F238E27FC236}">
                <a16:creationId xmlns:a16="http://schemas.microsoft.com/office/drawing/2014/main" id="{A0F6DA5F-8058-430E-BC92-9A3260945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344" y="3427211"/>
            <a:ext cx="1697355" cy="40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7F9C-8B6B-DD8C-1786-FAD797C2B517}"/>
              </a:ext>
            </a:extLst>
          </p:cNvPr>
          <p:cNvSpPr txBox="1">
            <a:spLocks/>
          </p:cNvSpPr>
          <p:nvPr/>
        </p:nvSpPr>
        <p:spPr>
          <a:xfrm>
            <a:off x="227860" y="5852297"/>
            <a:ext cx="2871429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524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-28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Microsoft Global Hackathon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F31C1-F25F-ED56-454E-A4DC01A0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rgbClr val="002050">
                <a:shade val="45000"/>
                <a:satMod val="135000"/>
              </a:srgbClr>
              <a:prstClr val="white"/>
            </a:duotone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73" y="5295720"/>
            <a:ext cx="3506180" cy="190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9D73-99AF-DCEC-0C70-C6AC5ACB9E03}"/>
              </a:ext>
            </a:extLst>
          </p:cNvPr>
          <p:cNvSpPr txBox="1"/>
          <p:nvPr/>
        </p:nvSpPr>
        <p:spPr>
          <a:xfrm>
            <a:off x="236196" y="5836945"/>
            <a:ext cx="3632789" cy="3010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51431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Produced by The Garage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Started by CEO Satya Nadella in 2014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largest private hackathon on the planet: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73,000+ participating in 2023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employees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Hackers innovate in any area they want –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any technologies, topics, causes, solutions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Virtual and in-person in ~60 venues worldwide</a:t>
            </a:r>
          </a:p>
          <a:p>
            <a:pPr marL="285750" marR="0" lvl="0" indent="-285750" defTabSz="51431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>
                <a:tab pos="126203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Hacking activities continue all year long in The Garage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 descr="Hackathon logl&#10;">
            <a:extLst>
              <a:ext uri="{FF2B5EF4-FFF2-40B4-BE49-F238E27FC236}">
                <a16:creationId xmlns:a16="http://schemas.microsoft.com/office/drawing/2014/main" id="{C7E49630-4DB3-3B3C-785E-DAB5DC6C1A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13" t="23829" r="12511" b="20625"/>
          <a:stretch/>
        </p:blipFill>
        <p:spPr>
          <a:xfrm>
            <a:off x="327300" y="5036220"/>
            <a:ext cx="3525790" cy="8250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29E1D-9D5D-5250-D63A-52F55815E4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0134" y="5060484"/>
            <a:ext cx="1651855" cy="1101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109C7-DD44-F8F2-8F0B-59408DD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6544" y="6358304"/>
            <a:ext cx="1150938" cy="76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76DD6-1514-F48D-74F6-EC932D09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1236" b="27871"/>
          <a:stretch/>
        </p:blipFill>
        <p:spPr>
          <a:xfrm>
            <a:off x="5609950" y="5861310"/>
            <a:ext cx="1164975" cy="472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417CC-8D46-EA28-4DC0-66F39F798D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0134" y="6822319"/>
            <a:ext cx="1651855" cy="1100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FC324-2B4E-32A9-5AEC-2444D33AB6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0134" y="7756010"/>
            <a:ext cx="1651855" cy="1101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C33FB4-D3B6-59F2-7B7D-6D7052223E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9950" y="5060484"/>
            <a:ext cx="1164126" cy="776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2FE5C9-B8FB-F5FC-71BD-AE2265F116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0134" y="6187393"/>
            <a:ext cx="1651855" cy="1101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F6213A-AF04-4638-8FC0-A02E6532A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23138" y="7149595"/>
            <a:ext cx="1150938" cy="17081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D9D376-AC48-DE29-FDC7-F6D7E0E18624}"/>
              </a:ext>
            </a:extLst>
          </p:cNvPr>
          <p:cNvCxnSpPr/>
          <p:nvPr/>
        </p:nvCxnSpPr>
        <p:spPr>
          <a:xfrm>
            <a:off x="146973" y="4533900"/>
            <a:ext cx="6627103" cy="0"/>
          </a:xfrm>
          <a:prstGeom prst="line">
            <a:avLst/>
          </a:prstGeom>
          <a:ln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812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Value Proposition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6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HACK: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Prototype Business Model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F0A6-CF60-B04F-C373-782B287A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please create a Business Model Canvas, in a table format, where </a:t>
            </a:r>
            <a:r>
              <a:rPr lang="en-GB" sz="2800" dirty="0">
                <a:solidFill>
                  <a:srgbClr val="00B0F0"/>
                </a:solidFill>
              </a:rPr>
              <a:t>[our company] </a:t>
            </a:r>
            <a:r>
              <a:rPr lang="en-GB" sz="2800" dirty="0">
                <a:solidFill>
                  <a:schemeClr val="tx1"/>
                </a:solidFill>
              </a:rPr>
              <a:t>provides the value proposition and the customer is  </a:t>
            </a:r>
            <a:r>
              <a:rPr lang="en-GB" sz="2800" dirty="0">
                <a:solidFill>
                  <a:srgbClr val="00B0F0"/>
                </a:solidFill>
              </a:rPr>
              <a:t>[customer segment].</a:t>
            </a:r>
            <a:endParaRPr lang="en-GB" sz="2800" dirty="0">
              <a:solidFill>
                <a:schemeClr val="tx1"/>
              </a:solidFill>
            </a:endParaRPr>
          </a:p>
          <a:p>
            <a:endParaRPr lang="en-US" sz="2800" dirty="0"/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1325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95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C735-799B-EB14-6198-373B74964A5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52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HACK: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Prototype Business Model Canvas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87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Test out the idea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70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Create a specific discovery interview script to test the final idea with the </a:t>
            </a:r>
            <a:r>
              <a:rPr lang="en-GB" sz="2400" dirty="0">
                <a:solidFill>
                  <a:srgbClr val="00B0F0"/>
                </a:solidFill>
              </a:rPr>
              <a:t>[role] of [organisation].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The discovery interview script should be designed for a </a:t>
            </a:r>
            <a:r>
              <a:rPr lang="en-GB" sz="2400" dirty="0">
                <a:solidFill>
                  <a:srgbClr val="00B0F0"/>
                </a:solidFill>
              </a:rPr>
              <a:t>[business y-to-consumer, business-to-business] </a:t>
            </a:r>
            <a:r>
              <a:rPr lang="en-GB" sz="2400" dirty="0">
                <a:solidFill>
                  <a:schemeClr val="tx1"/>
                </a:solidFill>
              </a:rPr>
              <a:t>discovery session and will be conducted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Söhne"/>
              </a:rPr>
              <a:t>by </a:t>
            </a:r>
            <a:r>
              <a:rPr lang="en-GB" sz="2400" b="0" i="0" dirty="0">
                <a:solidFill>
                  <a:srgbClr val="00B0F0"/>
                </a:solidFill>
                <a:effectLst/>
                <a:latin typeface="Söhne"/>
              </a:rPr>
              <a:t>[role]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Söhne"/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  <a:p>
            <a:br>
              <a:rPr lang="en-US" sz="2400" dirty="0"/>
            </a:br>
            <a:r>
              <a:rPr lang="en-US" sz="2400" dirty="0">
                <a:solidFill>
                  <a:srgbClr val="343541"/>
                </a:solidFill>
                <a:latin typeface="Söhne"/>
              </a:rPr>
              <a:t>The discovery interview script should at least include the following sections:</a:t>
            </a:r>
            <a:br>
              <a:rPr lang="en-US" sz="2400" dirty="0">
                <a:solidFill>
                  <a:srgbClr val="343541"/>
                </a:solidFill>
                <a:latin typeface="Söhne"/>
              </a:rPr>
            </a:br>
            <a:br>
              <a:rPr lang="en-US" sz="2400" dirty="0">
                <a:solidFill>
                  <a:srgbClr val="343541"/>
                </a:solidFill>
                <a:latin typeface="Söhne"/>
              </a:rPr>
            </a:br>
            <a:r>
              <a:rPr lang="en-US" sz="2400" dirty="0">
                <a:solidFill>
                  <a:srgbClr val="343541"/>
                </a:solidFill>
                <a:latin typeface="Söhne"/>
              </a:rPr>
              <a:t>- Introduction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Understanding the interviewees role and context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 the </a:t>
            </a:r>
            <a:r>
              <a:rPr lang="en-US" sz="2400" dirty="0">
                <a:solidFill>
                  <a:srgbClr val="00B0F0"/>
                </a:solidFill>
                <a:latin typeface="Söhne"/>
              </a:rPr>
              <a:t>customer’s </a:t>
            </a:r>
            <a:r>
              <a:rPr lang="en-US" sz="2400" dirty="0">
                <a:solidFill>
                  <a:srgbClr val="343541"/>
                </a:solidFill>
                <a:latin typeface="Söhne"/>
              </a:rPr>
              <a:t>ambition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Understand problems and pain points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- </a:t>
            </a:r>
            <a:r>
              <a:rPr lang="en-IE" sz="2400" dirty="0">
                <a:solidFill>
                  <a:srgbClr val="343541"/>
                </a:solidFill>
                <a:latin typeface="Söhne"/>
              </a:rPr>
              <a:t>Understanding existing solutions 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Share the solution concept and value proposition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Gather feedback and reaction</a:t>
            </a:r>
          </a:p>
          <a:p>
            <a:r>
              <a:rPr lang="en-IE" sz="2400" dirty="0">
                <a:solidFill>
                  <a:srgbClr val="343541"/>
                </a:solidFill>
                <a:latin typeface="Söhne"/>
              </a:rPr>
              <a:t>- Wrap-up, thank you and next steps</a:t>
            </a:r>
          </a:p>
          <a:p>
            <a:endParaRPr lang="en-IE" sz="2400" dirty="0">
              <a:solidFill>
                <a:srgbClr val="343541"/>
              </a:solidFill>
              <a:latin typeface="Söhne"/>
            </a:endParaRPr>
          </a:p>
          <a:p>
            <a:r>
              <a:rPr lang="en-GB" sz="24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IE" sz="2400" dirty="0">
              <a:solidFill>
                <a:srgbClr val="343541"/>
              </a:solidFill>
              <a:latin typeface="Söhne"/>
            </a:endParaRPr>
          </a:p>
          <a:p>
            <a:br>
              <a:rPr lang="en-IE" sz="2400" dirty="0">
                <a:solidFill>
                  <a:srgbClr val="343541"/>
                </a:solidFill>
                <a:latin typeface="Söhne"/>
              </a:rPr>
            </a:br>
            <a:r>
              <a:rPr lang="en-IE" sz="2400" dirty="0">
                <a:solidFill>
                  <a:srgbClr val="343541"/>
                </a:solidFill>
                <a:latin typeface="Söhne"/>
              </a:rPr>
              <a:t>Structure the script in a table.</a:t>
            </a:r>
            <a:endParaRPr lang="en-US" sz="2400" dirty="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1539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some questions to test the idea with people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9E4C-CC8B-08B4-1BA2-97018AF6EB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2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Simulate customer response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400F-5985-47B0-1785-2BFD7DBD9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Simulate </a:t>
            </a:r>
            <a:r>
              <a:rPr lang="en-GB" sz="2800" dirty="0">
                <a:solidFill>
                  <a:srgbClr val="00B0F0"/>
                </a:solidFill>
              </a:rPr>
              <a:t>[customer] </a:t>
            </a:r>
            <a:r>
              <a:rPr lang="en-GB" sz="2800" dirty="0">
                <a:solidFill>
                  <a:schemeClr val="tx1"/>
                </a:solidFill>
              </a:rPr>
              <a:t>response to the discovery interview for the final idea using the discovery interview script. 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The discovery interview is conducted by </a:t>
            </a:r>
            <a:r>
              <a:rPr lang="en-GB" sz="2800" dirty="0">
                <a:solidFill>
                  <a:srgbClr val="00B0F0"/>
                </a:solidFill>
              </a:rPr>
              <a:t>[\role]</a:t>
            </a:r>
          </a:p>
          <a:p>
            <a:br>
              <a:rPr lang="en-IE" sz="2800" dirty="0">
                <a:solidFill>
                  <a:srgbClr val="343541"/>
                </a:solidFill>
                <a:latin typeface="Söhne"/>
              </a:rPr>
            </a:br>
            <a:r>
              <a:rPr lang="en-IE" sz="2800" dirty="0">
                <a:solidFill>
                  <a:srgbClr val="343541"/>
                </a:solidFill>
                <a:latin typeface="Söhne"/>
              </a:rPr>
              <a:t>Tabulate output.</a:t>
            </a:r>
          </a:p>
          <a:p>
            <a:endParaRPr lang="en-IE" sz="2800" dirty="0">
              <a:solidFill>
                <a:srgbClr val="343541"/>
              </a:solidFill>
              <a:latin typeface="Söhne"/>
            </a:endParaRP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US" sz="2800" dirty="0">
              <a:solidFill>
                <a:srgbClr val="34354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87017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Validate: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Simulate customer response</a:t>
            </a:r>
            <a:endParaRPr lang="en-US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483CA-8CF9-1763-E4E1-BC062CAFE4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593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002444" y="2291436"/>
            <a:ext cx="526772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Recently, we’ve started to use AI in the </a:t>
            </a:r>
            <a:r>
              <a:rPr lang="en-US" sz="2800" b="1" dirty="0"/>
              <a:t>innovation process </a:t>
            </a:r>
            <a:r>
              <a:rPr lang="en-US" sz="2800" dirty="0"/>
              <a:t>within The Garage and with Hackers</a:t>
            </a:r>
          </a:p>
          <a:p>
            <a:endParaRPr lang="en-US" sz="2800" dirty="0"/>
          </a:p>
          <a:p>
            <a:r>
              <a:rPr lang="en-US" sz="2800" dirty="0"/>
              <a:t>Here’s how you can start to innovate using Copilot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Secure a sponsor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7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58C40DC-BA27-9609-C219-A657753579FE}"/>
              </a:ext>
            </a:extLst>
          </p:cNvPr>
          <p:cNvGrpSpPr/>
          <p:nvPr/>
        </p:nvGrpSpPr>
        <p:grpSpPr>
          <a:xfrm>
            <a:off x="259551" y="2473001"/>
            <a:ext cx="6597529" cy="2595999"/>
            <a:chOff x="191921" y="758026"/>
            <a:chExt cx="12153668" cy="463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86F202-6DD6-FE06-04AF-0C1EE04A53E9}"/>
                </a:ext>
              </a:extLst>
            </p:cNvPr>
            <p:cNvGrpSpPr/>
            <p:nvPr/>
          </p:nvGrpSpPr>
          <p:grpSpPr>
            <a:xfrm>
              <a:off x="1745398" y="2760072"/>
              <a:ext cx="8057983" cy="1400548"/>
              <a:chOff x="1614377" y="2400301"/>
              <a:chExt cx="8763161" cy="15231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90C62E-7BA9-3B46-D92B-8B9C960C0AEA}"/>
                  </a:ext>
                </a:extLst>
              </p:cNvPr>
              <p:cNvSpPr/>
              <p:nvPr/>
            </p:nvSpPr>
            <p:spPr>
              <a:xfrm>
                <a:off x="16143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Ideate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60C31C-F145-3487-BFEF-E0D635E3D62E}"/>
                  </a:ext>
                </a:extLst>
              </p:cNvPr>
              <p:cNvSpPr/>
              <p:nvPr/>
            </p:nvSpPr>
            <p:spPr>
              <a:xfrm>
                <a:off x="389882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Hack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9BDC8-FCDE-CC9D-263B-469982CA2E83}"/>
                  </a:ext>
                </a:extLst>
              </p:cNvPr>
              <p:cNvSpPr/>
              <p:nvPr/>
            </p:nvSpPr>
            <p:spPr>
              <a:xfrm>
                <a:off x="6183277" y="2400301"/>
                <a:ext cx="1909811" cy="1523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Validate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750E29-4751-FBB1-C708-72799B06A720}"/>
                  </a:ext>
                </a:extLst>
              </p:cNvPr>
              <p:cNvSpPr/>
              <p:nvPr/>
            </p:nvSpPr>
            <p:spPr>
              <a:xfrm>
                <a:off x="8467727" y="2400301"/>
                <a:ext cx="1909811" cy="152311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Sponsor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CF91C-88A6-4A49-79B7-0E137EFBC3DC}"/>
                </a:ext>
              </a:extLst>
            </p:cNvPr>
            <p:cNvSpPr txBox="1"/>
            <p:nvPr/>
          </p:nvSpPr>
          <p:spPr>
            <a:xfrm>
              <a:off x="1296757" y="758026"/>
              <a:ext cx="8963823" cy="54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Garage Growth Framework</a:t>
              </a:r>
              <a:endPara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14:cNvPr>
                <p14:cNvContentPartPr/>
                <p14:nvPr/>
              </p14:nvContentPartPr>
              <p14:xfrm>
                <a:off x="499731" y="1739385"/>
                <a:ext cx="10140790" cy="32728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9308E-2A07-4BA0-43A7-CA785C71A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488" y="1722677"/>
                  <a:ext cx="10175276" cy="33063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7597B-F248-55F7-06F1-8E01B7975822}"/>
                </a:ext>
              </a:extLst>
            </p:cNvPr>
            <p:cNvSpPr txBox="1"/>
            <p:nvPr/>
          </p:nvSpPr>
          <p:spPr>
            <a:xfrm>
              <a:off x="10587356" y="2467409"/>
              <a:ext cx="1758233" cy="43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Product, Service, Business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FF3CE-4DA9-6805-162A-F0DDE411ECB9}"/>
                </a:ext>
              </a:extLst>
            </p:cNvPr>
            <p:cNvSpPr txBox="1"/>
            <p:nvPr/>
          </p:nvSpPr>
          <p:spPr>
            <a:xfrm>
              <a:off x="10587356" y="3189580"/>
              <a:ext cx="1644320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Feature/Capability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0B9BC-39B9-F9CD-ADBF-2E992678426C}"/>
                </a:ext>
              </a:extLst>
            </p:cNvPr>
            <p:cNvSpPr txBox="1"/>
            <p:nvPr/>
          </p:nvSpPr>
          <p:spPr>
            <a:xfrm>
              <a:off x="10587356" y="3742471"/>
              <a:ext cx="1269252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 Transfer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69021-ADA1-AC03-87BC-E5ACCCEDAC83}"/>
                </a:ext>
              </a:extLst>
            </p:cNvPr>
            <p:cNvSpPr txBox="1"/>
            <p:nvPr/>
          </p:nvSpPr>
          <p:spPr>
            <a:xfrm>
              <a:off x="10587354" y="4352877"/>
              <a:ext cx="973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740CA-5715-72E7-3C6A-B0B3F8E39AD0}"/>
                </a:ext>
              </a:extLst>
            </p:cNvPr>
            <p:cNvSpPr txBox="1"/>
            <p:nvPr/>
          </p:nvSpPr>
          <p:spPr>
            <a:xfrm>
              <a:off x="7126364" y="4997336"/>
              <a:ext cx="156192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Vetted Idea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A0288A-ECD8-84BC-8AA0-A26710AB83C5}"/>
                </a:ext>
              </a:extLst>
            </p:cNvPr>
            <p:cNvSpPr txBox="1"/>
            <p:nvPr/>
          </p:nvSpPr>
          <p:spPr>
            <a:xfrm>
              <a:off x="5222785" y="2040323"/>
              <a:ext cx="1265091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Prototype to 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E357F-B6A6-9299-39E4-56C0817344CA}"/>
                </a:ext>
              </a:extLst>
            </p:cNvPr>
            <p:cNvSpPr txBox="1"/>
            <p:nvPr/>
          </p:nvSpPr>
          <p:spPr>
            <a:xfrm>
              <a:off x="3123745" y="5089963"/>
              <a:ext cx="1080744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 to try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5CEEC-3CEA-4DBE-FB7C-E2C6DA5FD6F8}"/>
                </a:ext>
              </a:extLst>
            </p:cNvPr>
            <p:cNvSpPr txBox="1"/>
            <p:nvPr/>
          </p:nvSpPr>
          <p:spPr>
            <a:xfrm>
              <a:off x="191921" y="2678038"/>
              <a:ext cx="1208986" cy="30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Passionate Ideas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54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SPONSOR: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an outline for a sponsor pitch deck</a:t>
            </a:r>
          </a:p>
          <a:p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E54C-97A3-FE9F-C468-56821623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For the final idea create a specific PowerPoint pitch deck outline to secure investment and sponsorship from the senior leadership team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Be specific to the final idea and incorporate any relevant facts and market data. </a:t>
            </a:r>
            <a:br>
              <a:rPr lang="en-GB" sz="2800" dirty="0">
                <a:solidFill>
                  <a:schemeClr val="tx1"/>
                </a:solidFill>
              </a:rPr>
            </a:b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The target audience for the pitch is the C-suite.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Optimise for brevity.</a:t>
            </a:r>
            <a:endParaRPr lang="en-GB" sz="2800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4571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0" y="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SPONSOR:</a:t>
            </a:r>
            <a:r>
              <a:rPr lang="en-US" b="1" dirty="0"/>
              <a:t>  </a:t>
            </a:r>
            <a:r>
              <a:rPr lang="en-US" dirty="0">
                <a:solidFill>
                  <a:srgbClr val="FF0000"/>
                </a:solidFill>
              </a:rPr>
              <a:t>Generate an outline for a sponsor pitch deck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CD882-DBF6-4B64-5B10-3289A126DB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1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1275076" y="3657437"/>
            <a:ext cx="43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did it!!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14:cNvPr>
              <p14:cNvContentPartPr/>
              <p14:nvPr/>
            </p14:nvContentPartPr>
            <p14:xfrm>
              <a:off x="1994856" y="2840808"/>
              <a:ext cx="3207600" cy="171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DA920-B748-AB49-9126-D7AA60F60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857" y="2831810"/>
                <a:ext cx="3225238" cy="1728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80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A442-3C2F-C881-4B97-DE446B0F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next … ?</a:t>
            </a:r>
            <a:br>
              <a:rPr lang="en-IE" dirty="0"/>
            </a:br>
            <a:br>
              <a:rPr lang="en-IE" dirty="0"/>
            </a:br>
            <a:r>
              <a:rPr lang="en-IE" dirty="0"/>
              <a:t>Making it real …</a:t>
            </a:r>
          </a:p>
        </p:txBody>
      </p:sp>
    </p:spTree>
    <p:extLst>
      <p:ext uri="{BB962C8B-B14F-4D97-AF65-F5344CB8AC3E}">
        <p14:creationId xmlns:p14="http://schemas.microsoft.com/office/powerpoint/2010/main" val="1938104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1476-CAE9-DA5C-9093-D9F33EFE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68429"/>
            <a:ext cx="5915025" cy="739619"/>
          </a:xfrm>
        </p:spPr>
        <p:txBody>
          <a:bodyPr>
            <a:normAutofit/>
          </a:bodyPr>
          <a:lstStyle/>
          <a:p>
            <a:r>
              <a:rPr lang="en-IE" dirty="0"/>
              <a:t>What we’re learning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579F-17B1-3153-2A88-D8F659C8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144209"/>
            <a:ext cx="5915025" cy="71670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/>
              <a:t>Promote Divergent Thinking</a:t>
            </a:r>
          </a:p>
          <a:p>
            <a:pPr marL="719138" lvl="1"/>
            <a:r>
              <a:rPr lang="en-IE" dirty="0"/>
              <a:t>Generate lots of wild ideas, cross associate,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Challenge Expertise Bias</a:t>
            </a:r>
          </a:p>
          <a:p>
            <a:pPr marL="719138" lvl="1"/>
            <a:r>
              <a:rPr lang="en-IE" dirty="0"/>
              <a:t>Produce atypical ideas and designs that humans would never imagine using traditional methods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Assist in Idea Evaluation</a:t>
            </a:r>
          </a:p>
          <a:p>
            <a:pPr marL="719138" lvl="1"/>
            <a:r>
              <a:rPr lang="en-IE" dirty="0"/>
              <a:t>Evaluating lots of ideas, combining them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Support’s idea refinement</a:t>
            </a:r>
          </a:p>
          <a:p>
            <a:pPr marL="719138" lvl="1"/>
            <a:r>
              <a:rPr lang="en-IE" dirty="0"/>
              <a:t>Combine / merge a large number of ideas to produce stronger ones</a:t>
            </a:r>
          </a:p>
          <a:p>
            <a:pPr marL="547688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Communicate ideas for collaboration and sponsorship</a:t>
            </a:r>
          </a:p>
          <a:p>
            <a:pPr marL="719138" lvl="1">
              <a:lnSpc>
                <a:spcPct val="100000"/>
              </a:lnSpc>
            </a:pPr>
            <a:r>
              <a:rPr lang="en-IE" dirty="0"/>
              <a:t>Assist communicating ideas in written, visual, video and pitch deck form</a:t>
            </a:r>
          </a:p>
          <a:p>
            <a:pPr marL="342900" lvl="1" indent="0">
              <a:buNone/>
            </a:pP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sz="2000" dirty="0"/>
              <a:t>Beginning to truly democratises innovation</a:t>
            </a:r>
          </a:p>
          <a:p>
            <a:pPr marL="719138" lvl="1">
              <a:lnSpc>
                <a:spcPct val="100000"/>
              </a:lnSpc>
            </a:pPr>
            <a:r>
              <a:rPr lang="en-IE" dirty="0"/>
              <a:t>Assists everyone in their individual and collective efforts to create hitherto unimaginable solutions.</a:t>
            </a:r>
          </a:p>
          <a:p>
            <a:pPr marL="342900" lvl="1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8739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28" y="4197041"/>
            <a:ext cx="1648543" cy="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8744CBE-9EC1-02D4-0F29-5E422951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4" y="971631"/>
            <a:ext cx="6124572" cy="984885"/>
          </a:xfrm>
        </p:spPr>
        <p:txBody>
          <a:bodyPr/>
          <a:lstStyle/>
          <a:p>
            <a:r>
              <a:rPr lang="en-IE" sz="3200">
                <a:cs typeface="Segoe UI"/>
              </a:rPr>
              <a:t>What we've learned...</a:t>
            </a:r>
            <a:br>
              <a:rPr lang="en-IE" sz="3200">
                <a:cs typeface="Segoe UI"/>
              </a:rPr>
            </a:br>
            <a:r>
              <a:rPr lang="en-IE" sz="3200">
                <a:cs typeface="Segoe UI"/>
              </a:rPr>
              <a:t>The Garage Growth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2BFBE-E0E8-1D47-6ABE-5ABA8956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15" y="3076736"/>
            <a:ext cx="7073406" cy="2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91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E9DE-C169-4713-8B01-AEA8862632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4108" y="201838"/>
            <a:ext cx="2545414" cy="295289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Using AI to accelerate your Innovation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BC3DE1-92D8-1906-3572-35D9B226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" y="162002"/>
            <a:ext cx="1019345" cy="3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94FB4-3EF1-D17D-F60E-9B2C96966F4D}"/>
              </a:ext>
            </a:extLst>
          </p:cNvPr>
          <p:cNvSpPr txBox="1"/>
          <p:nvPr/>
        </p:nvSpPr>
        <p:spPr>
          <a:xfrm>
            <a:off x="795136" y="3085937"/>
            <a:ext cx="526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get started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D5B39E-91EE-EFA9-1722-71E1ED4A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7" y="8656954"/>
            <a:ext cx="1194395" cy="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1E0B-F7FE-8711-7251-C93C42DD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1" y="522514"/>
            <a:ext cx="5915025" cy="566357"/>
          </a:xfrm>
        </p:spPr>
        <p:txBody>
          <a:bodyPr/>
          <a:lstStyle/>
          <a:p>
            <a:r>
              <a:rPr lang="en-IE" dirty="0"/>
              <a:t>What is prompting?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5B9C-4FBF-8070-8F63-5C4CF9B41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97" y="1382785"/>
            <a:ext cx="6411005" cy="718275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Text you enter when you're trying to get an AI tool to do something. It is both an art and a science. To get the best results, you need to structure your prompt in a way that the model can understand.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Like any other skill, prompting takes practice to perfect. 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GB" i="0" dirty="0">
                <a:solidFill>
                  <a:srgbClr val="242424"/>
                </a:solidFill>
                <a:effectLst/>
              </a:rPr>
              <a:t>In general, the more specific and detailed you make your prompt, the better results you'll get.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42424"/>
                </a:solidFill>
                <a:effectLst/>
              </a:rPr>
              <a:t>There are five key elements to include in your prompt:</a:t>
            </a:r>
          </a:p>
          <a:p>
            <a:pPr marL="0" indent="0" algn="l">
              <a:buNone/>
            </a:pPr>
            <a:endParaRPr lang="en-GB" b="0" i="0" dirty="0">
              <a:solidFill>
                <a:srgbClr val="242424"/>
              </a:solidFill>
              <a:effectLst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Persona: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Tell the tool its job title (e.g. its role)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Objective: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What do you want it to do?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Audience: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Who will receive the message? 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Output Parameters:</a:t>
            </a:r>
            <a:r>
              <a:rPr lang="en-GB" b="0" i="0" dirty="0">
                <a:solidFill>
                  <a:srgbClr val="242424"/>
                </a:solidFill>
                <a:effectLst/>
              </a:rPr>
              <a:t> Tone, style, length… let the tool know any guidelines.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242424"/>
                </a:solidFill>
                <a:effectLst/>
              </a:rPr>
              <a:t>Context: </a:t>
            </a:r>
            <a:r>
              <a:rPr lang="en-GB" b="0" i="0" dirty="0">
                <a:solidFill>
                  <a:srgbClr val="242424"/>
                </a:solidFill>
                <a:effectLst/>
              </a:rPr>
              <a:t>What points should be covered? What's the call to action?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038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Setup </a:t>
            </a:r>
            <a:r>
              <a:rPr lang="en-US" dirty="0" err="1">
                <a:solidFill>
                  <a:srgbClr val="FF0000"/>
                </a:solidFill>
              </a:rPr>
              <a:t>Setup</a:t>
            </a:r>
            <a:r>
              <a:rPr lang="en-US" dirty="0">
                <a:solidFill>
                  <a:srgbClr val="FF0000"/>
                </a:solidFill>
              </a:rPr>
              <a:t> our AI Assistant using Copilot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100" dirty="0"/>
          </a:p>
          <a:p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8E072-4780-1D0E-ACB4-BDE711C0F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</a:rPr>
              <a:t>Act as if you are the best strategic business model innovator in the world for Universities.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I want you to be my strategic innovation coach to help reimagine and reinvent </a:t>
            </a:r>
            <a:r>
              <a:rPr lang="en-GB" sz="2400" b="0" i="0" dirty="0">
                <a:solidFill>
                  <a:srgbClr val="00B0F0"/>
                </a:solidFill>
                <a:effectLst/>
              </a:rPr>
              <a:t>[our company] </a:t>
            </a:r>
            <a:r>
              <a:rPr lang="en-GB" sz="2400" b="0" i="0" dirty="0">
                <a:solidFill>
                  <a:srgbClr val="000000"/>
                </a:solidFill>
                <a:effectLst/>
              </a:rPr>
              <a:t>Business Model in the age of digitization and the era of generative AI.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The key audience you are coaching is the senior leadership team.</a:t>
            </a: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</a:rPr>
              <a:t>Responses should be creative, push the boundaries, challenge the status quo and seek to reimagin</a:t>
            </a:r>
            <a:r>
              <a:rPr lang="en-GB" sz="2400" dirty="0">
                <a:solidFill>
                  <a:srgbClr val="000000"/>
                </a:solidFill>
              </a:rPr>
              <a:t>e and disrupt the market in which the company operates. I will provide the opportunity we wish to tackle do not ask clarifying questions.</a:t>
            </a:r>
            <a:br>
              <a:rPr lang="en-GB" sz="2400" dirty="0">
                <a:solidFill>
                  <a:srgbClr val="000000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908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F698F4-DDCB-DDF0-CFE5-317070FA5687}"/>
              </a:ext>
            </a:extLst>
          </p:cNvPr>
          <p:cNvSpPr txBox="1"/>
          <p:nvPr/>
        </p:nvSpPr>
        <p:spPr>
          <a:xfrm>
            <a:off x="513483" y="149128"/>
            <a:ext cx="6343491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PRE-IDEATE </a:t>
            </a:r>
            <a:r>
              <a:rPr lang="en-US" dirty="0">
                <a:solidFill>
                  <a:srgbClr val="FF0000"/>
                </a:solidFill>
              </a:rPr>
              <a:t>Setup our AI Assistant using Copilot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100" dirty="0"/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7DF35-783E-F73B-C9E8-31DAA001F4A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GB" dirty="0">
              <a:solidFill>
                <a:srgbClr val="8F3E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2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22AFA5143084B8A29EF9634FF296C" ma:contentTypeVersion="15" ma:contentTypeDescription="Create a new document." ma:contentTypeScope="" ma:versionID="c64337d7e97ba989f618b8461cf56058">
  <xsd:schema xmlns:xsd="http://www.w3.org/2001/XMLSchema" xmlns:xs="http://www.w3.org/2001/XMLSchema" xmlns:p="http://schemas.microsoft.com/office/2006/metadata/properties" xmlns:ns1="http://schemas.microsoft.com/sharepoint/v3" xmlns:ns2="29de3eeb-59ba-4295-8bf2-97c2700dbda0" xmlns:ns3="d6cc7bcf-5d5c-4959-bf98-5a05a2e53475" targetNamespace="http://schemas.microsoft.com/office/2006/metadata/properties" ma:root="true" ma:fieldsID="23e7b3ff249bb406c1d82664a848de0c" ns1:_="" ns2:_="" ns3:_="">
    <xsd:import namespace="http://schemas.microsoft.com/sharepoint/v3"/>
    <xsd:import namespace="29de3eeb-59ba-4295-8bf2-97c2700dbda0"/>
    <xsd:import namespace="d6cc7bcf-5d5c-4959-bf98-5a05a2e53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e3eeb-59ba-4295-8bf2-97c2700dbd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8" nillable="true" ma:displayName="MediaServiceDocTags" ma:hidden="true" ma:internalName="MediaServiceDocTag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c7bcf-5d5c-4959-bf98-5a05a2e5347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3D64C-DF9C-4A44-92D0-29824728BCF3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sharepoint/v3"/>
    <ds:schemaRef ds:uri="http://www.w3.org/XML/1998/namespace"/>
    <ds:schemaRef ds:uri="6a72bcc4-a853-4222-92b9-4084c3358c08"/>
    <ds:schemaRef ds:uri="230e9df3-be65-4c73-a93b-d1236ebd677e"/>
    <ds:schemaRef ds:uri="793b53e5-497a-4673-84e6-5bc609ecca57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EAD1D0-616F-4E09-8AC3-25836E92B2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BA73A3-F615-4DF4-937A-D8E17EF1C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9de3eeb-59ba-4295-8bf2-97c2700dbda0"/>
    <ds:schemaRef ds:uri="d6cc7bcf-5d5c-4959-bf98-5a05a2e534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2249</Words>
  <Application>Microsoft Office PowerPoint</Application>
  <PresentationFormat>On-screen Show (4:3)</PresentationFormat>
  <Paragraphs>259</Paragraphs>
  <Slides>47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-apple-system</vt:lpstr>
      <vt:lpstr>Aptos</vt:lpstr>
      <vt:lpstr>Aptos Display</vt:lpstr>
      <vt:lpstr>Arial</vt:lpstr>
      <vt:lpstr>Segoe</vt:lpstr>
      <vt:lpstr>Segoe UI</vt:lpstr>
      <vt:lpstr>Segoe UI Semibold</vt:lpstr>
      <vt:lpstr>Segoe UI Semilight</vt:lpstr>
      <vt:lpstr>Söhne</vt:lpstr>
      <vt:lpstr>Wingdings</vt:lpstr>
      <vt:lpstr>Office Theme</vt:lpstr>
      <vt:lpstr>  1:00 p.m. – 1:30a.m.: Welcome/Introductions  1.30 p.m. – 2.00p.m: Tour the Garage   2:00 a.m. - 2:05 a.m.: Break  2:05 p.m. – 2.15 p.m.:  Brainstorm for some  DOD business opportunities/challenges you may want to tackle. Select and refine opportunity with AI  Create a Logo with Dalle-E that will resonate with your idea  2:00 p.m. - 3:00 p.m.: Continue Idea selection and scoring.   2:15 p.m. - 4:00 p.m.:  Group formation and Value Mapping.  Validate solution with target audience Create Story board and Powerpoint for Presentation to Leadership  or sponsor. Maker Attach activity to create your own Mugs</vt:lpstr>
      <vt:lpstr>AI-powered Innovation Using AI  to accelerate your Innovation Piali Ghose: Sr Director Garage Reston DC Daniel Seitz: Lab Manager Reston DC</vt:lpstr>
      <vt:lpstr>The Garage</vt:lpstr>
      <vt:lpstr>Using AI to accelerate your Innovation</vt:lpstr>
      <vt:lpstr>What we've learned... The Garage Growth Framework</vt:lpstr>
      <vt:lpstr>Using AI to accelerate your Innovation</vt:lpstr>
      <vt:lpstr>What is prompting?</vt:lpstr>
      <vt:lpstr>PowerPoint Presentation</vt:lpstr>
      <vt:lpstr>PowerPoint Presentation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PowerPoint Presentation</vt:lpstr>
      <vt:lpstr>PowerPoint Presentation</vt:lpstr>
      <vt:lpstr>Using AI to accelerate your Innovation</vt:lpstr>
      <vt:lpstr>Using AI to accelerate your Innovation</vt:lpstr>
      <vt:lpstr>PowerPoint Presentation</vt:lpstr>
      <vt:lpstr>PowerPoint Presentation</vt:lpstr>
      <vt:lpstr>Using AI to accelerate your Innovation</vt:lpstr>
      <vt:lpstr>What next … ?  Making it real …</vt:lpstr>
      <vt:lpstr>What we’re learning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AI to accelerate your Innovation</dc:title>
  <dc:creator>Mike Pell</dc:creator>
  <cp:lastModifiedBy>Piali Ghose</cp:lastModifiedBy>
  <cp:revision>113</cp:revision>
  <dcterms:created xsi:type="dcterms:W3CDTF">2023-08-15T19:51:23Z</dcterms:created>
  <dcterms:modified xsi:type="dcterms:W3CDTF">2024-08-28T16:06:42Z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  <property fmtid="{D5CDD505-2E9C-101B-9397-08002B2CF9AE}" pid="3" name="ContentTypeId">
    <vt:lpwstr>0x0101007FB22AFA5143084B8A29EF9634FF296C</vt:lpwstr>
  </property>
  <property fmtid="{D5CDD505-2E9C-101B-9397-08002B2CF9AE}" pid="4" name="MediaServiceImageTags">
    <vt:lpwstr/>
  </property>
</Properties>
</file>